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7" r:id="rId3"/>
    <p:sldId id="276" r:id="rId4"/>
    <p:sldId id="277" r:id="rId5"/>
    <p:sldId id="267" r:id="rId6"/>
    <p:sldId id="261" r:id="rId7"/>
    <p:sldId id="269" r:id="rId8"/>
    <p:sldId id="278" r:id="rId9"/>
    <p:sldId id="266" r:id="rId10"/>
    <p:sldId id="270" r:id="rId11"/>
    <p:sldId id="283" r:id="rId12"/>
    <p:sldId id="281" r:id="rId13"/>
    <p:sldId id="260" r:id="rId14"/>
    <p:sldId id="290" r:id="rId15"/>
    <p:sldId id="280" r:id="rId16"/>
    <p:sldId id="288" r:id="rId17"/>
    <p:sldId id="265" r:id="rId18"/>
    <p:sldId id="282" r:id="rId19"/>
    <p:sldId id="291" r:id="rId20"/>
    <p:sldId id="286" r:id="rId21"/>
    <p:sldId id="273" r:id="rId22"/>
    <p:sldId id="274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558"/>
    <a:srgbClr val="CB4A4A"/>
    <a:srgbClr val="1E9496"/>
    <a:srgbClr val="1C819E"/>
    <a:srgbClr val="3D737F"/>
    <a:srgbClr val="35B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3"/>
    <p:restoredTop sz="94593"/>
  </p:normalViewPr>
  <p:slideViewPr>
    <p:cSldViewPr snapToGrid="0" snapToObjects="1">
      <p:cViewPr varScale="1">
        <p:scale>
          <a:sx n="117" d="100"/>
          <a:sy n="117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svg"/><Relationship Id="rId1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svg"/><Relationship Id="rId1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svg"/><Relationship Id="rId1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47C76-4A72-4120-8D6D-2E498CA5F85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81D71B-1D6B-432D-99AA-1DF80B8E9558}">
      <dgm:prSet custT="1"/>
      <dgm:spPr/>
      <dgm:t>
        <a:bodyPr/>
        <a:lstStyle/>
        <a:p>
          <a:r>
            <a:rPr lang="en-US" sz="2000" b="1" dirty="0"/>
            <a:t>Section 1 - Define: Scope of Project</a:t>
          </a:r>
        </a:p>
      </dgm:t>
    </dgm:pt>
    <dgm:pt modelId="{655762D3-A5F2-47F1-91DE-803B2C79E2BB}" type="parTrans" cxnId="{446CACEB-9A1E-45DC-A72C-7C46670C07CB}">
      <dgm:prSet/>
      <dgm:spPr/>
      <dgm:t>
        <a:bodyPr/>
        <a:lstStyle/>
        <a:p>
          <a:endParaRPr lang="en-US"/>
        </a:p>
      </dgm:t>
    </dgm:pt>
    <dgm:pt modelId="{D38F9BB2-A1EA-41E7-A510-A964C6B776FD}" type="sibTrans" cxnId="{446CACEB-9A1E-45DC-A72C-7C46670C07CB}">
      <dgm:prSet/>
      <dgm:spPr/>
      <dgm:t>
        <a:bodyPr/>
        <a:lstStyle/>
        <a:p>
          <a:endParaRPr lang="en-US"/>
        </a:p>
      </dgm:t>
    </dgm:pt>
    <dgm:pt modelId="{274C2676-3295-489F-886F-2ADA9A094C95}">
      <dgm:prSet custT="1"/>
      <dgm:spPr/>
      <dgm:t>
        <a:bodyPr/>
        <a:lstStyle/>
        <a:p>
          <a:r>
            <a:rPr lang="en-US" sz="1800" dirty="0"/>
            <a:t>Insurance Business Model</a:t>
          </a:r>
        </a:p>
      </dgm:t>
    </dgm:pt>
    <dgm:pt modelId="{27B53727-14DD-493F-8BCD-EDDE81E397D5}" type="parTrans" cxnId="{5FD6F0E5-04EB-46A5-B1C8-FC479466FFA5}">
      <dgm:prSet/>
      <dgm:spPr/>
      <dgm:t>
        <a:bodyPr/>
        <a:lstStyle/>
        <a:p>
          <a:endParaRPr lang="en-US"/>
        </a:p>
      </dgm:t>
    </dgm:pt>
    <dgm:pt modelId="{C132E0EF-1E72-4866-995E-072AD4A21742}" type="sibTrans" cxnId="{5FD6F0E5-04EB-46A5-B1C8-FC479466FFA5}">
      <dgm:prSet/>
      <dgm:spPr/>
      <dgm:t>
        <a:bodyPr/>
        <a:lstStyle/>
        <a:p>
          <a:endParaRPr lang="en-US"/>
        </a:p>
      </dgm:t>
    </dgm:pt>
    <dgm:pt modelId="{F4C16DA3-39BD-4508-A455-8853510A3976}">
      <dgm:prSet custT="1"/>
      <dgm:spPr/>
      <dgm:t>
        <a:bodyPr/>
        <a:lstStyle/>
        <a:p>
          <a:r>
            <a:rPr lang="en-US" sz="1800" dirty="0"/>
            <a:t>Policy Types: Passive vs Attritional</a:t>
          </a:r>
        </a:p>
      </dgm:t>
    </dgm:pt>
    <dgm:pt modelId="{F38AF033-3B67-4EFC-9BB8-0A3BC84841EF}" type="parTrans" cxnId="{B80A72F1-93C6-4A6C-9A23-D61E65EEFE94}">
      <dgm:prSet/>
      <dgm:spPr/>
      <dgm:t>
        <a:bodyPr/>
        <a:lstStyle/>
        <a:p>
          <a:endParaRPr lang="en-US"/>
        </a:p>
      </dgm:t>
    </dgm:pt>
    <dgm:pt modelId="{ACB5D4B2-294E-44C1-A33E-50D57FF9E0A1}" type="sibTrans" cxnId="{B80A72F1-93C6-4A6C-9A23-D61E65EEFE94}">
      <dgm:prSet/>
      <dgm:spPr/>
      <dgm:t>
        <a:bodyPr/>
        <a:lstStyle/>
        <a:p>
          <a:endParaRPr lang="en-US"/>
        </a:p>
      </dgm:t>
    </dgm:pt>
    <dgm:pt modelId="{2AD0764E-C4EA-45A7-AFC0-0EC4A03CE8D2}">
      <dgm:prSet custT="1"/>
      <dgm:spPr/>
      <dgm:t>
        <a:bodyPr/>
        <a:lstStyle/>
        <a:p>
          <a:r>
            <a:rPr lang="en-US" sz="2000" b="1" dirty="0"/>
            <a:t>Section 2 - Design: Data Analysis </a:t>
          </a:r>
        </a:p>
      </dgm:t>
    </dgm:pt>
    <dgm:pt modelId="{04276CE0-3FBC-45EE-AEB2-23CF13F5E714}" type="parTrans" cxnId="{9EA4FAA9-5515-414C-AA10-3103C86590BE}">
      <dgm:prSet/>
      <dgm:spPr/>
      <dgm:t>
        <a:bodyPr/>
        <a:lstStyle/>
        <a:p>
          <a:endParaRPr lang="en-US"/>
        </a:p>
      </dgm:t>
    </dgm:pt>
    <dgm:pt modelId="{93B12CCE-84ED-4916-BF77-D139EAC6080E}" type="sibTrans" cxnId="{9EA4FAA9-5515-414C-AA10-3103C86590BE}">
      <dgm:prSet/>
      <dgm:spPr/>
      <dgm:t>
        <a:bodyPr/>
        <a:lstStyle/>
        <a:p>
          <a:endParaRPr lang="en-US"/>
        </a:p>
      </dgm:t>
    </dgm:pt>
    <dgm:pt modelId="{8E395AC9-09CA-4308-8D66-91D16A2B165D}">
      <dgm:prSet custT="1"/>
      <dgm:spPr/>
      <dgm:t>
        <a:bodyPr/>
        <a:lstStyle/>
        <a:p>
          <a:r>
            <a:rPr lang="en-US" sz="1800" dirty="0"/>
            <a:t>Dataset 1: Data Source Validation</a:t>
          </a:r>
        </a:p>
      </dgm:t>
    </dgm:pt>
    <dgm:pt modelId="{ABAEA029-4F06-4361-A98D-98432E656D86}" type="parTrans" cxnId="{255D4930-00C2-453C-92AC-925797CFA30B}">
      <dgm:prSet/>
      <dgm:spPr/>
      <dgm:t>
        <a:bodyPr/>
        <a:lstStyle/>
        <a:p>
          <a:endParaRPr lang="en-US"/>
        </a:p>
      </dgm:t>
    </dgm:pt>
    <dgm:pt modelId="{D75C5DF0-722D-4B3C-8181-5344EC9D55FB}" type="sibTrans" cxnId="{255D4930-00C2-453C-92AC-925797CFA30B}">
      <dgm:prSet/>
      <dgm:spPr/>
      <dgm:t>
        <a:bodyPr/>
        <a:lstStyle/>
        <a:p>
          <a:endParaRPr lang="en-US"/>
        </a:p>
      </dgm:t>
    </dgm:pt>
    <dgm:pt modelId="{93A8510E-AA32-4279-9E04-AA81D9784A9C}">
      <dgm:prSet custT="1"/>
      <dgm:spPr/>
      <dgm:t>
        <a:bodyPr/>
        <a:lstStyle/>
        <a:p>
          <a:r>
            <a:rPr lang="en-US" sz="1800" dirty="0"/>
            <a:t>Dataset 2: Data Source Validation</a:t>
          </a:r>
        </a:p>
      </dgm:t>
    </dgm:pt>
    <dgm:pt modelId="{094B359B-33C7-4BF2-AEF0-05D2B5EC390D}" type="parTrans" cxnId="{EA6D4700-C3CC-4263-AC75-F3AC024BF6C6}">
      <dgm:prSet/>
      <dgm:spPr/>
      <dgm:t>
        <a:bodyPr/>
        <a:lstStyle/>
        <a:p>
          <a:endParaRPr lang="en-US"/>
        </a:p>
      </dgm:t>
    </dgm:pt>
    <dgm:pt modelId="{24B0566E-EE26-4288-A433-E034DB837C59}" type="sibTrans" cxnId="{EA6D4700-C3CC-4263-AC75-F3AC024BF6C6}">
      <dgm:prSet/>
      <dgm:spPr/>
      <dgm:t>
        <a:bodyPr/>
        <a:lstStyle/>
        <a:p>
          <a:endParaRPr lang="en-US"/>
        </a:p>
      </dgm:t>
    </dgm:pt>
    <dgm:pt modelId="{D2A8816E-AE0A-4E6F-940A-B94F3E9DE505}">
      <dgm:prSet custT="1"/>
      <dgm:spPr/>
      <dgm:t>
        <a:bodyPr/>
        <a:lstStyle/>
        <a:p>
          <a:r>
            <a:rPr lang="en-US" sz="1800" dirty="0"/>
            <a:t>Model 2: Loss Ratio Prediction Model</a:t>
          </a:r>
        </a:p>
      </dgm:t>
    </dgm:pt>
    <dgm:pt modelId="{FF7D9CB4-ED86-461F-8E9F-F57B59294AF0}" type="parTrans" cxnId="{0328C48F-3174-40C0-AA68-0401ACCDE01A}">
      <dgm:prSet/>
      <dgm:spPr/>
      <dgm:t>
        <a:bodyPr/>
        <a:lstStyle/>
        <a:p>
          <a:endParaRPr lang="en-US"/>
        </a:p>
      </dgm:t>
    </dgm:pt>
    <dgm:pt modelId="{542B0AA2-62AD-4B38-A875-96B0892E692F}" type="sibTrans" cxnId="{0328C48F-3174-40C0-AA68-0401ACCDE01A}">
      <dgm:prSet/>
      <dgm:spPr/>
      <dgm:t>
        <a:bodyPr/>
        <a:lstStyle/>
        <a:p>
          <a:endParaRPr lang="en-US"/>
        </a:p>
      </dgm:t>
    </dgm:pt>
    <dgm:pt modelId="{8303EBB3-BE5D-438A-B632-EAAC6886C38F}">
      <dgm:prSet custT="1"/>
      <dgm:spPr/>
      <dgm:t>
        <a:bodyPr/>
        <a:lstStyle/>
        <a:p>
          <a:r>
            <a:rPr lang="en-US" sz="2000" b="1" dirty="0"/>
            <a:t>Section 3 - Delivery: Model Evaluation </a:t>
          </a:r>
        </a:p>
      </dgm:t>
    </dgm:pt>
    <dgm:pt modelId="{9E7DD95F-106A-452A-9C84-612E4EB83679}" type="parTrans" cxnId="{674FB59A-0BB8-48CD-ADAF-FE26E55F24A0}">
      <dgm:prSet/>
      <dgm:spPr/>
      <dgm:t>
        <a:bodyPr/>
        <a:lstStyle/>
        <a:p>
          <a:endParaRPr lang="en-US"/>
        </a:p>
      </dgm:t>
    </dgm:pt>
    <dgm:pt modelId="{24B04081-CA52-4569-97E0-CC0BEE2D9A94}" type="sibTrans" cxnId="{674FB59A-0BB8-48CD-ADAF-FE26E55F24A0}">
      <dgm:prSet/>
      <dgm:spPr/>
      <dgm:t>
        <a:bodyPr/>
        <a:lstStyle/>
        <a:p>
          <a:endParaRPr lang="en-US"/>
        </a:p>
      </dgm:t>
    </dgm:pt>
    <dgm:pt modelId="{42FF5C7F-08D5-4F28-AB1A-C72692974C1B}">
      <dgm:prSet custT="1"/>
      <dgm:spPr/>
      <dgm:t>
        <a:bodyPr/>
        <a:lstStyle/>
        <a:p>
          <a:r>
            <a:rPr lang="en-US" sz="1800" dirty="0"/>
            <a:t>Model 1: Results</a:t>
          </a:r>
        </a:p>
      </dgm:t>
    </dgm:pt>
    <dgm:pt modelId="{3A13911B-FC81-40ED-B313-84DC48F518EE}" type="parTrans" cxnId="{8D021EB7-9409-4818-B19A-4BEC1B27775A}">
      <dgm:prSet/>
      <dgm:spPr/>
      <dgm:t>
        <a:bodyPr/>
        <a:lstStyle/>
        <a:p>
          <a:endParaRPr lang="en-US"/>
        </a:p>
      </dgm:t>
    </dgm:pt>
    <dgm:pt modelId="{52402BC0-2DF9-442C-BE22-39BE757D0BB6}" type="sibTrans" cxnId="{8D021EB7-9409-4818-B19A-4BEC1B27775A}">
      <dgm:prSet/>
      <dgm:spPr/>
      <dgm:t>
        <a:bodyPr/>
        <a:lstStyle/>
        <a:p>
          <a:endParaRPr lang="en-US"/>
        </a:p>
      </dgm:t>
    </dgm:pt>
    <dgm:pt modelId="{25C30398-A38F-4996-A103-C8D2C2B77B50}">
      <dgm:prSet custT="1"/>
      <dgm:spPr/>
      <dgm:t>
        <a:bodyPr/>
        <a:lstStyle/>
        <a:p>
          <a:r>
            <a:rPr lang="en-US" sz="1800" dirty="0"/>
            <a:t>Model 2: Results</a:t>
          </a:r>
        </a:p>
      </dgm:t>
    </dgm:pt>
    <dgm:pt modelId="{F34A8309-07B1-445B-B411-DECFBB3339CC}" type="parTrans" cxnId="{4B208A6B-6A27-4EAB-92CA-15689C7959AA}">
      <dgm:prSet/>
      <dgm:spPr/>
      <dgm:t>
        <a:bodyPr/>
        <a:lstStyle/>
        <a:p>
          <a:endParaRPr lang="en-US"/>
        </a:p>
      </dgm:t>
    </dgm:pt>
    <dgm:pt modelId="{24238D57-9DE4-478C-8C76-9433DE78D3D6}" type="sibTrans" cxnId="{4B208A6B-6A27-4EAB-92CA-15689C7959AA}">
      <dgm:prSet/>
      <dgm:spPr/>
      <dgm:t>
        <a:bodyPr/>
        <a:lstStyle/>
        <a:p>
          <a:endParaRPr lang="en-US"/>
        </a:p>
      </dgm:t>
    </dgm:pt>
    <dgm:pt modelId="{01A82777-A3FD-4700-B21F-ED9F68B1B267}">
      <dgm:prSet custT="1"/>
      <dgm:spPr/>
      <dgm:t>
        <a:bodyPr/>
        <a:lstStyle/>
        <a:p>
          <a:r>
            <a:rPr lang="en-US" sz="1800" dirty="0"/>
            <a:t>Model Deployment</a:t>
          </a:r>
        </a:p>
      </dgm:t>
    </dgm:pt>
    <dgm:pt modelId="{19F95D1B-457A-43C0-8867-6D75578FFED1}" type="parTrans" cxnId="{85116C2A-209E-4369-BBA5-414DD7B03ADC}">
      <dgm:prSet/>
      <dgm:spPr/>
      <dgm:t>
        <a:bodyPr/>
        <a:lstStyle/>
        <a:p>
          <a:endParaRPr lang="en-US"/>
        </a:p>
      </dgm:t>
    </dgm:pt>
    <dgm:pt modelId="{AE691B3D-A871-4DF2-BEDF-9C5ED38A8059}" type="sibTrans" cxnId="{85116C2A-209E-4369-BBA5-414DD7B03ADC}">
      <dgm:prSet/>
      <dgm:spPr/>
      <dgm:t>
        <a:bodyPr/>
        <a:lstStyle/>
        <a:p>
          <a:endParaRPr lang="en-US"/>
        </a:p>
      </dgm:t>
    </dgm:pt>
    <dgm:pt modelId="{D872D583-B36D-6B41-8311-0BAB171096CF}">
      <dgm:prSet custT="1"/>
      <dgm:spPr/>
      <dgm:t>
        <a:bodyPr/>
        <a:lstStyle/>
        <a:p>
          <a:r>
            <a:rPr lang="en-US" sz="1800" dirty="0"/>
            <a:t>Revenue Model Estimation</a:t>
          </a:r>
        </a:p>
      </dgm:t>
    </dgm:pt>
    <dgm:pt modelId="{46B91383-3C23-8043-A716-81370DCB3E54}" type="parTrans" cxnId="{FEE43A5C-EE7A-7B46-81BC-CD34ED5E6F0C}">
      <dgm:prSet/>
      <dgm:spPr/>
      <dgm:t>
        <a:bodyPr/>
        <a:lstStyle/>
        <a:p>
          <a:endParaRPr lang="en-GB"/>
        </a:p>
      </dgm:t>
    </dgm:pt>
    <dgm:pt modelId="{C6878B5E-8181-9B48-B75A-18D3748DDE7C}" type="sibTrans" cxnId="{FEE43A5C-EE7A-7B46-81BC-CD34ED5E6F0C}">
      <dgm:prSet/>
      <dgm:spPr/>
      <dgm:t>
        <a:bodyPr/>
        <a:lstStyle/>
        <a:p>
          <a:endParaRPr lang="en-GB"/>
        </a:p>
      </dgm:t>
    </dgm:pt>
    <dgm:pt modelId="{CEE67DFD-4B52-2644-8B2C-27749485315E}">
      <dgm:prSet custT="1"/>
      <dgm:spPr/>
      <dgm:t>
        <a:bodyPr/>
        <a:lstStyle/>
        <a:p>
          <a:r>
            <a:rPr lang="en-US" sz="1800" dirty="0"/>
            <a:t>Project Pipeline</a:t>
          </a:r>
        </a:p>
      </dgm:t>
    </dgm:pt>
    <dgm:pt modelId="{6DFDA7C7-4C77-304B-8E98-0781A3FE2B17}" type="parTrans" cxnId="{D8716990-D936-DC4F-825A-EEA3DEE8E4B8}">
      <dgm:prSet/>
      <dgm:spPr/>
      <dgm:t>
        <a:bodyPr/>
        <a:lstStyle/>
        <a:p>
          <a:endParaRPr lang="en-GB"/>
        </a:p>
      </dgm:t>
    </dgm:pt>
    <dgm:pt modelId="{A5D869FD-B050-7147-B095-FD00D3AA4C39}" type="sibTrans" cxnId="{D8716990-D936-DC4F-825A-EEA3DEE8E4B8}">
      <dgm:prSet/>
      <dgm:spPr/>
      <dgm:t>
        <a:bodyPr/>
        <a:lstStyle/>
        <a:p>
          <a:endParaRPr lang="en-GB"/>
        </a:p>
      </dgm:t>
    </dgm:pt>
    <dgm:pt modelId="{E2A70566-15D9-6541-9F0B-D34930F11DA3}">
      <dgm:prSet custT="1"/>
      <dgm:spPr/>
      <dgm:t>
        <a:bodyPr/>
        <a:lstStyle/>
        <a:p>
          <a:r>
            <a:rPr lang="en-US" sz="1800" dirty="0"/>
            <a:t>Business Question</a:t>
          </a:r>
        </a:p>
      </dgm:t>
    </dgm:pt>
    <dgm:pt modelId="{9E5F0A80-AD6C-7E40-A6C5-05C207D16068}" type="parTrans" cxnId="{911E29DB-283B-F14D-86C2-39B7431DD882}">
      <dgm:prSet/>
      <dgm:spPr/>
      <dgm:t>
        <a:bodyPr/>
        <a:lstStyle/>
        <a:p>
          <a:endParaRPr lang="en-GB"/>
        </a:p>
      </dgm:t>
    </dgm:pt>
    <dgm:pt modelId="{47BB19BF-2101-1B49-943C-E57DB065DEDC}" type="sibTrans" cxnId="{911E29DB-283B-F14D-86C2-39B7431DD882}">
      <dgm:prSet/>
      <dgm:spPr/>
      <dgm:t>
        <a:bodyPr/>
        <a:lstStyle/>
        <a:p>
          <a:endParaRPr lang="en-GB"/>
        </a:p>
      </dgm:t>
    </dgm:pt>
    <dgm:pt modelId="{6D764490-F4D5-4D9F-9C8B-8AB6DD317DE0}">
      <dgm:prSet custT="1"/>
      <dgm:spPr/>
      <dgm:t>
        <a:bodyPr/>
        <a:lstStyle/>
        <a:p>
          <a:r>
            <a:rPr lang="en-US" sz="1800" dirty="0"/>
            <a:t>Model 1: Claim Prediction Model</a:t>
          </a:r>
        </a:p>
      </dgm:t>
    </dgm:pt>
    <dgm:pt modelId="{8C526B2F-A765-462E-A84C-4EE6777695F7}" type="sibTrans" cxnId="{60B7EE98-C813-4C2B-A9D9-3D7C44E6B789}">
      <dgm:prSet/>
      <dgm:spPr/>
      <dgm:t>
        <a:bodyPr/>
        <a:lstStyle/>
        <a:p>
          <a:endParaRPr lang="en-US"/>
        </a:p>
      </dgm:t>
    </dgm:pt>
    <dgm:pt modelId="{E3A81401-754B-4E99-9B26-5C81DC6438DC}" type="parTrans" cxnId="{60B7EE98-C813-4C2B-A9D9-3D7C44E6B789}">
      <dgm:prSet/>
      <dgm:spPr/>
      <dgm:t>
        <a:bodyPr/>
        <a:lstStyle/>
        <a:p>
          <a:endParaRPr lang="en-US"/>
        </a:p>
      </dgm:t>
    </dgm:pt>
    <dgm:pt modelId="{944AC665-7619-1C4E-9039-030A65783FFE}">
      <dgm:prSet custT="1"/>
      <dgm:spPr/>
      <dgm:t>
        <a:bodyPr/>
        <a:lstStyle/>
        <a:p>
          <a:r>
            <a:rPr lang="en-US" sz="1800" dirty="0"/>
            <a:t>Workflow</a:t>
          </a:r>
        </a:p>
      </dgm:t>
    </dgm:pt>
    <dgm:pt modelId="{7AAAB818-071F-C04B-9530-A87543731589}" type="parTrans" cxnId="{8E0C0973-1DE9-1F4E-9141-6EA4252140E5}">
      <dgm:prSet/>
      <dgm:spPr/>
      <dgm:t>
        <a:bodyPr/>
        <a:lstStyle/>
        <a:p>
          <a:endParaRPr lang="en-GB"/>
        </a:p>
      </dgm:t>
    </dgm:pt>
    <dgm:pt modelId="{96825571-8C33-174B-BA72-C2E9B6FC3CBF}" type="sibTrans" cxnId="{8E0C0973-1DE9-1F4E-9141-6EA4252140E5}">
      <dgm:prSet/>
      <dgm:spPr/>
      <dgm:t>
        <a:bodyPr/>
        <a:lstStyle/>
        <a:p>
          <a:endParaRPr lang="en-GB"/>
        </a:p>
      </dgm:t>
    </dgm:pt>
    <dgm:pt modelId="{27ECFC2A-39DC-944B-9900-3FF9797F9DBD}" type="pres">
      <dgm:prSet presAssocID="{66A47C76-4A72-4120-8D6D-2E498CA5F850}" presName="linear" presStyleCnt="0">
        <dgm:presLayoutVars>
          <dgm:dir/>
          <dgm:animLvl val="lvl"/>
          <dgm:resizeHandles val="exact"/>
        </dgm:presLayoutVars>
      </dgm:prSet>
      <dgm:spPr/>
    </dgm:pt>
    <dgm:pt modelId="{15832F44-946A-4144-B65B-1D66818951F7}" type="pres">
      <dgm:prSet presAssocID="{EA81D71B-1D6B-432D-99AA-1DF80B8E9558}" presName="parentLin" presStyleCnt="0"/>
      <dgm:spPr/>
    </dgm:pt>
    <dgm:pt modelId="{BAFF9B1D-054A-0940-B693-83E611B1011A}" type="pres">
      <dgm:prSet presAssocID="{EA81D71B-1D6B-432D-99AA-1DF80B8E9558}" presName="parentLeftMargin" presStyleLbl="node1" presStyleIdx="0" presStyleCnt="3"/>
      <dgm:spPr/>
    </dgm:pt>
    <dgm:pt modelId="{F5CE9968-222B-B34F-A667-7EBDC5E0ED1D}" type="pres">
      <dgm:prSet presAssocID="{EA81D71B-1D6B-432D-99AA-1DF80B8E95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4917A-F947-3547-AC7A-11FC02F1D79D}" type="pres">
      <dgm:prSet presAssocID="{EA81D71B-1D6B-432D-99AA-1DF80B8E9558}" presName="negativeSpace" presStyleCnt="0"/>
      <dgm:spPr/>
    </dgm:pt>
    <dgm:pt modelId="{6C6FEEAD-1A2B-3D46-8CA7-E186D397119A}" type="pres">
      <dgm:prSet presAssocID="{EA81D71B-1D6B-432D-99AA-1DF80B8E9558}" presName="childText" presStyleLbl="conFgAcc1" presStyleIdx="0" presStyleCnt="3">
        <dgm:presLayoutVars>
          <dgm:bulletEnabled val="1"/>
        </dgm:presLayoutVars>
      </dgm:prSet>
      <dgm:spPr/>
    </dgm:pt>
    <dgm:pt modelId="{5DCEB8CA-5F6A-1341-A74E-FBD6C72EA9DD}" type="pres">
      <dgm:prSet presAssocID="{D38F9BB2-A1EA-41E7-A510-A964C6B776FD}" presName="spaceBetweenRectangles" presStyleCnt="0"/>
      <dgm:spPr/>
    </dgm:pt>
    <dgm:pt modelId="{38D061C7-DB36-8041-81D8-2A712A0925A1}" type="pres">
      <dgm:prSet presAssocID="{2AD0764E-C4EA-45A7-AFC0-0EC4A03CE8D2}" presName="parentLin" presStyleCnt="0"/>
      <dgm:spPr/>
    </dgm:pt>
    <dgm:pt modelId="{AA438735-1BCF-1B4A-A78E-CB3CABD0B9A9}" type="pres">
      <dgm:prSet presAssocID="{2AD0764E-C4EA-45A7-AFC0-0EC4A03CE8D2}" presName="parentLeftMargin" presStyleLbl="node1" presStyleIdx="0" presStyleCnt="3"/>
      <dgm:spPr/>
    </dgm:pt>
    <dgm:pt modelId="{19D05682-8696-9D40-B8C8-58DA31B2794C}" type="pres">
      <dgm:prSet presAssocID="{2AD0764E-C4EA-45A7-AFC0-0EC4A03CE8D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690023-BCAD-A444-B5B3-5CE02B40EA86}" type="pres">
      <dgm:prSet presAssocID="{2AD0764E-C4EA-45A7-AFC0-0EC4A03CE8D2}" presName="negativeSpace" presStyleCnt="0"/>
      <dgm:spPr/>
    </dgm:pt>
    <dgm:pt modelId="{4BFB5025-0C54-4F4B-9162-5777658CC2F3}" type="pres">
      <dgm:prSet presAssocID="{2AD0764E-C4EA-45A7-AFC0-0EC4A03CE8D2}" presName="childText" presStyleLbl="conFgAcc1" presStyleIdx="1" presStyleCnt="3">
        <dgm:presLayoutVars>
          <dgm:bulletEnabled val="1"/>
        </dgm:presLayoutVars>
      </dgm:prSet>
      <dgm:spPr/>
    </dgm:pt>
    <dgm:pt modelId="{B958B57F-D56C-9145-BE5C-22BF1BDB956A}" type="pres">
      <dgm:prSet presAssocID="{93B12CCE-84ED-4916-BF77-D139EAC6080E}" presName="spaceBetweenRectangles" presStyleCnt="0"/>
      <dgm:spPr/>
    </dgm:pt>
    <dgm:pt modelId="{0F7C2C2E-ADE0-3D4E-BB7B-8F86D348B975}" type="pres">
      <dgm:prSet presAssocID="{8303EBB3-BE5D-438A-B632-EAAC6886C38F}" presName="parentLin" presStyleCnt="0"/>
      <dgm:spPr/>
    </dgm:pt>
    <dgm:pt modelId="{BCBAED3D-7E1B-0E4A-B66E-7CA79D8F94A7}" type="pres">
      <dgm:prSet presAssocID="{8303EBB3-BE5D-438A-B632-EAAC6886C38F}" presName="parentLeftMargin" presStyleLbl="node1" presStyleIdx="1" presStyleCnt="3"/>
      <dgm:spPr/>
    </dgm:pt>
    <dgm:pt modelId="{102E6308-97F2-A544-9406-A1CB84E2858D}" type="pres">
      <dgm:prSet presAssocID="{8303EBB3-BE5D-438A-B632-EAAC6886C38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B861AD-AEEB-3745-9C49-217EDD5BCE44}" type="pres">
      <dgm:prSet presAssocID="{8303EBB3-BE5D-438A-B632-EAAC6886C38F}" presName="negativeSpace" presStyleCnt="0"/>
      <dgm:spPr/>
    </dgm:pt>
    <dgm:pt modelId="{9B55C5C0-E5CD-C34B-B318-328DE3A9E2B7}" type="pres">
      <dgm:prSet presAssocID="{8303EBB3-BE5D-438A-B632-EAAC6886C38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A6D4700-C3CC-4263-AC75-F3AC024BF6C6}" srcId="{2AD0764E-C4EA-45A7-AFC0-0EC4A03CE8D2}" destId="{93A8510E-AA32-4279-9E04-AA81D9784A9C}" srcOrd="3" destOrd="0" parTransId="{094B359B-33C7-4BF2-AEF0-05D2B5EC390D}" sibTransId="{24B0566E-EE26-4288-A433-E034DB837C59}"/>
    <dgm:cxn modelId="{CE268707-C117-DD4B-B56B-D08989E10544}" type="presOf" srcId="{D872D583-B36D-6B41-8311-0BAB171096CF}" destId="{9B55C5C0-E5CD-C34B-B318-328DE3A9E2B7}" srcOrd="0" destOrd="3" presId="urn:microsoft.com/office/officeart/2005/8/layout/list1"/>
    <dgm:cxn modelId="{5FC2E708-71C9-CA4E-A359-9D0FB7D1C4FC}" type="presOf" srcId="{F4C16DA3-39BD-4508-A455-8853510A3976}" destId="{6C6FEEAD-1A2B-3D46-8CA7-E186D397119A}" srcOrd="0" destOrd="1" presId="urn:microsoft.com/office/officeart/2005/8/layout/list1"/>
    <dgm:cxn modelId="{0DA7FC0D-B25D-664C-9F18-6968EC748512}" type="presOf" srcId="{6D764490-F4D5-4D9F-9C8B-8AB6DD317DE0}" destId="{4BFB5025-0C54-4F4B-9162-5777658CC2F3}" srcOrd="0" destOrd="0" presId="urn:microsoft.com/office/officeart/2005/8/layout/list1"/>
    <dgm:cxn modelId="{BC59D81D-E339-8E43-AEF6-F6E544C99D27}" type="presOf" srcId="{2AD0764E-C4EA-45A7-AFC0-0EC4A03CE8D2}" destId="{AA438735-1BCF-1B4A-A78E-CB3CABD0B9A9}" srcOrd="0" destOrd="0" presId="urn:microsoft.com/office/officeart/2005/8/layout/list1"/>
    <dgm:cxn modelId="{B036FA29-4260-BC42-92FD-8C3CE8C1CD56}" type="presOf" srcId="{944AC665-7619-1C4E-9039-030A65783FFE}" destId="{9B55C5C0-E5CD-C34B-B318-328DE3A9E2B7}" srcOrd="0" destOrd="0" presId="urn:microsoft.com/office/officeart/2005/8/layout/list1"/>
    <dgm:cxn modelId="{85116C2A-209E-4369-BBA5-414DD7B03ADC}" srcId="{8303EBB3-BE5D-438A-B632-EAAC6886C38F}" destId="{01A82777-A3FD-4700-B21F-ED9F68B1B267}" srcOrd="4" destOrd="0" parTransId="{19F95D1B-457A-43C0-8867-6D75578FFED1}" sibTransId="{AE691B3D-A871-4DF2-BEDF-9C5ED38A8059}"/>
    <dgm:cxn modelId="{255D4930-00C2-453C-92AC-925797CFA30B}" srcId="{2AD0764E-C4EA-45A7-AFC0-0EC4A03CE8D2}" destId="{8E395AC9-09CA-4308-8D66-91D16A2B165D}" srcOrd="1" destOrd="0" parTransId="{ABAEA029-4F06-4361-A98D-98432E656D86}" sibTransId="{D75C5DF0-722D-4B3C-8181-5344EC9D55FB}"/>
    <dgm:cxn modelId="{A801BC30-F73A-8541-BC62-531D0F1B9ABC}" type="presOf" srcId="{8E395AC9-09CA-4308-8D66-91D16A2B165D}" destId="{4BFB5025-0C54-4F4B-9162-5777658CC2F3}" srcOrd="0" destOrd="1" presId="urn:microsoft.com/office/officeart/2005/8/layout/list1"/>
    <dgm:cxn modelId="{4F716A46-B4CC-0D42-A074-008C3D9F15AF}" type="presOf" srcId="{CEE67DFD-4B52-2644-8B2C-27749485315E}" destId="{6C6FEEAD-1A2B-3D46-8CA7-E186D397119A}" srcOrd="0" destOrd="3" presId="urn:microsoft.com/office/officeart/2005/8/layout/list1"/>
    <dgm:cxn modelId="{FEE43A5C-EE7A-7B46-81BC-CD34ED5E6F0C}" srcId="{8303EBB3-BE5D-438A-B632-EAAC6886C38F}" destId="{D872D583-B36D-6B41-8311-0BAB171096CF}" srcOrd="3" destOrd="0" parTransId="{46B91383-3C23-8043-A716-81370DCB3E54}" sibTransId="{C6878B5E-8181-9B48-B75A-18D3748DDE7C}"/>
    <dgm:cxn modelId="{44E9335F-AEA8-C945-982D-9B55EC8361AA}" type="presOf" srcId="{66A47C76-4A72-4120-8D6D-2E498CA5F850}" destId="{27ECFC2A-39DC-944B-9900-3FF9797F9DBD}" srcOrd="0" destOrd="0" presId="urn:microsoft.com/office/officeart/2005/8/layout/list1"/>
    <dgm:cxn modelId="{4B208A6B-6A27-4EAB-92CA-15689C7959AA}" srcId="{8303EBB3-BE5D-438A-B632-EAAC6886C38F}" destId="{25C30398-A38F-4996-A103-C8D2C2B77B50}" srcOrd="2" destOrd="0" parTransId="{F34A8309-07B1-445B-B411-DECFBB3339CC}" sibTransId="{24238D57-9DE4-478C-8C76-9433DE78D3D6}"/>
    <dgm:cxn modelId="{8E0C0973-1DE9-1F4E-9141-6EA4252140E5}" srcId="{8303EBB3-BE5D-438A-B632-EAAC6886C38F}" destId="{944AC665-7619-1C4E-9039-030A65783FFE}" srcOrd="0" destOrd="0" parTransId="{7AAAB818-071F-C04B-9530-A87543731589}" sibTransId="{96825571-8C33-174B-BA72-C2E9B6FC3CBF}"/>
    <dgm:cxn modelId="{0A800D8D-C8CD-9347-BC2B-6BBC5BDBA1DE}" type="presOf" srcId="{D2A8816E-AE0A-4E6F-940A-B94F3E9DE505}" destId="{4BFB5025-0C54-4F4B-9162-5777658CC2F3}" srcOrd="0" destOrd="2" presId="urn:microsoft.com/office/officeart/2005/8/layout/list1"/>
    <dgm:cxn modelId="{0328C48F-3174-40C0-AA68-0401ACCDE01A}" srcId="{2AD0764E-C4EA-45A7-AFC0-0EC4A03CE8D2}" destId="{D2A8816E-AE0A-4E6F-940A-B94F3E9DE505}" srcOrd="2" destOrd="0" parTransId="{FF7D9CB4-ED86-461F-8E9F-F57B59294AF0}" sibTransId="{542B0AA2-62AD-4B38-A875-96B0892E692F}"/>
    <dgm:cxn modelId="{D8716990-D936-DC4F-825A-EEA3DEE8E4B8}" srcId="{EA81D71B-1D6B-432D-99AA-1DF80B8E9558}" destId="{CEE67DFD-4B52-2644-8B2C-27749485315E}" srcOrd="3" destOrd="0" parTransId="{6DFDA7C7-4C77-304B-8E98-0781A3FE2B17}" sibTransId="{A5D869FD-B050-7147-B095-FD00D3AA4C39}"/>
    <dgm:cxn modelId="{60B7EE98-C813-4C2B-A9D9-3D7C44E6B789}" srcId="{2AD0764E-C4EA-45A7-AFC0-0EC4A03CE8D2}" destId="{6D764490-F4D5-4D9F-9C8B-8AB6DD317DE0}" srcOrd="0" destOrd="0" parTransId="{E3A81401-754B-4E99-9B26-5C81DC6438DC}" sibTransId="{8C526B2F-A765-462E-A84C-4EE6777695F7}"/>
    <dgm:cxn modelId="{674FB59A-0BB8-48CD-ADAF-FE26E55F24A0}" srcId="{66A47C76-4A72-4120-8D6D-2E498CA5F850}" destId="{8303EBB3-BE5D-438A-B632-EAAC6886C38F}" srcOrd="2" destOrd="0" parTransId="{9E7DD95F-106A-452A-9C84-612E4EB83679}" sibTransId="{24B04081-CA52-4569-97E0-CC0BEE2D9A94}"/>
    <dgm:cxn modelId="{87FC859B-5403-6842-BF31-885AFAE249EC}" type="presOf" srcId="{E2A70566-15D9-6541-9F0B-D34930F11DA3}" destId="{6C6FEEAD-1A2B-3D46-8CA7-E186D397119A}" srcOrd="0" destOrd="2" presId="urn:microsoft.com/office/officeart/2005/8/layout/list1"/>
    <dgm:cxn modelId="{4366F7A1-0119-924E-95B9-E2094A98E203}" type="presOf" srcId="{EA81D71B-1D6B-432D-99AA-1DF80B8E9558}" destId="{BAFF9B1D-054A-0940-B693-83E611B1011A}" srcOrd="0" destOrd="0" presId="urn:microsoft.com/office/officeart/2005/8/layout/list1"/>
    <dgm:cxn modelId="{9EA4FAA9-5515-414C-AA10-3103C86590BE}" srcId="{66A47C76-4A72-4120-8D6D-2E498CA5F850}" destId="{2AD0764E-C4EA-45A7-AFC0-0EC4A03CE8D2}" srcOrd="1" destOrd="0" parTransId="{04276CE0-3FBC-45EE-AEB2-23CF13F5E714}" sibTransId="{93B12CCE-84ED-4916-BF77-D139EAC6080E}"/>
    <dgm:cxn modelId="{8D021EB7-9409-4818-B19A-4BEC1B27775A}" srcId="{8303EBB3-BE5D-438A-B632-EAAC6886C38F}" destId="{42FF5C7F-08D5-4F28-AB1A-C72692974C1B}" srcOrd="1" destOrd="0" parTransId="{3A13911B-FC81-40ED-B313-84DC48F518EE}" sibTransId="{52402BC0-2DF9-442C-BE22-39BE757D0BB6}"/>
    <dgm:cxn modelId="{CD54A7B8-7B5A-EA45-90A8-E820940373F3}" type="presOf" srcId="{8303EBB3-BE5D-438A-B632-EAAC6886C38F}" destId="{102E6308-97F2-A544-9406-A1CB84E2858D}" srcOrd="1" destOrd="0" presId="urn:microsoft.com/office/officeart/2005/8/layout/list1"/>
    <dgm:cxn modelId="{933B19C8-39FC-634A-8873-77C040DCBA9D}" type="presOf" srcId="{42FF5C7F-08D5-4F28-AB1A-C72692974C1B}" destId="{9B55C5C0-E5CD-C34B-B318-328DE3A9E2B7}" srcOrd="0" destOrd="1" presId="urn:microsoft.com/office/officeart/2005/8/layout/list1"/>
    <dgm:cxn modelId="{5A1054C8-6F0D-844F-A82E-7FDE4714BD4D}" type="presOf" srcId="{274C2676-3295-489F-886F-2ADA9A094C95}" destId="{6C6FEEAD-1A2B-3D46-8CA7-E186D397119A}" srcOrd="0" destOrd="0" presId="urn:microsoft.com/office/officeart/2005/8/layout/list1"/>
    <dgm:cxn modelId="{23BA3ACF-F10F-054A-AF88-9320AB1203A5}" type="presOf" srcId="{EA81D71B-1D6B-432D-99AA-1DF80B8E9558}" destId="{F5CE9968-222B-B34F-A667-7EBDC5E0ED1D}" srcOrd="1" destOrd="0" presId="urn:microsoft.com/office/officeart/2005/8/layout/list1"/>
    <dgm:cxn modelId="{8DD87BDA-7E23-864B-9B12-E47997CC68B3}" type="presOf" srcId="{25C30398-A38F-4996-A103-C8D2C2B77B50}" destId="{9B55C5C0-E5CD-C34B-B318-328DE3A9E2B7}" srcOrd="0" destOrd="2" presId="urn:microsoft.com/office/officeart/2005/8/layout/list1"/>
    <dgm:cxn modelId="{911E29DB-283B-F14D-86C2-39B7431DD882}" srcId="{EA81D71B-1D6B-432D-99AA-1DF80B8E9558}" destId="{E2A70566-15D9-6541-9F0B-D34930F11DA3}" srcOrd="2" destOrd="0" parTransId="{9E5F0A80-AD6C-7E40-A6C5-05C207D16068}" sibTransId="{47BB19BF-2101-1B49-943C-E57DB065DEDC}"/>
    <dgm:cxn modelId="{B505B4E3-FADB-0549-931F-8E349D778351}" type="presOf" srcId="{93A8510E-AA32-4279-9E04-AA81D9784A9C}" destId="{4BFB5025-0C54-4F4B-9162-5777658CC2F3}" srcOrd="0" destOrd="3" presId="urn:microsoft.com/office/officeart/2005/8/layout/list1"/>
    <dgm:cxn modelId="{5FD6F0E5-04EB-46A5-B1C8-FC479466FFA5}" srcId="{EA81D71B-1D6B-432D-99AA-1DF80B8E9558}" destId="{274C2676-3295-489F-886F-2ADA9A094C95}" srcOrd="0" destOrd="0" parTransId="{27B53727-14DD-493F-8BCD-EDDE81E397D5}" sibTransId="{C132E0EF-1E72-4866-995E-072AD4A21742}"/>
    <dgm:cxn modelId="{46727EE9-5288-894B-86CC-E94A214049F0}" type="presOf" srcId="{8303EBB3-BE5D-438A-B632-EAAC6886C38F}" destId="{BCBAED3D-7E1B-0E4A-B66E-7CA79D8F94A7}" srcOrd="0" destOrd="0" presId="urn:microsoft.com/office/officeart/2005/8/layout/list1"/>
    <dgm:cxn modelId="{446CACEB-9A1E-45DC-A72C-7C46670C07CB}" srcId="{66A47C76-4A72-4120-8D6D-2E498CA5F850}" destId="{EA81D71B-1D6B-432D-99AA-1DF80B8E9558}" srcOrd="0" destOrd="0" parTransId="{655762D3-A5F2-47F1-91DE-803B2C79E2BB}" sibTransId="{D38F9BB2-A1EA-41E7-A510-A964C6B776FD}"/>
    <dgm:cxn modelId="{8DA2B9ED-64E2-CD41-9B57-96845A043A6D}" type="presOf" srcId="{2AD0764E-C4EA-45A7-AFC0-0EC4A03CE8D2}" destId="{19D05682-8696-9D40-B8C8-58DA31B2794C}" srcOrd="1" destOrd="0" presId="urn:microsoft.com/office/officeart/2005/8/layout/list1"/>
    <dgm:cxn modelId="{B80A72F1-93C6-4A6C-9A23-D61E65EEFE94}" srcId="{EA81D71B-1D6B-432D-99AA-1DF80B8E9558}" destId="{F4C16DA3-39BD-4508-A455-8853510A3976}" srcOrd="1" destOrd="0" parTransId="{F38AF033-3B67-4EFC-9BB8-0A3BC84841EF}" sibTransId="{ACB5D4B2-294E-44C1-A33E-50D57FF9E0A1}"/>
    <dgm:cxn modelId="{64D77EFF-31BF-5F42-855E-E8A1EA72ED2F}" type="presOf" srcId="{01A82777-A3FD-4700-B21F-ED9F68B1B267}" destId="{9B55C5C0-E5CD-C34B-B318-328DE3A9E2B7}" srcOrd="0" destOrd="4" presId="urn:microsoft.com/office/officeart/2005/8/layout/list1"/>
    <dgm:cxn modelId="{1BD65811-CF19-BC42-AB92-E047EE8DB625}" type="presParOf" srcId="{27ECFC2A-39DC-944B-9900-3FF9797F9DBD}" destId="{15832F44-946A-4144-B65B-1D66818951F7}" srcOrd="0" destOrd="0" presId="urn:microsoft.com/office/officeart/2005/8/layout/list1"/>
    <dgm:cxn modelId="{A1F51CDC-B44A-804D-A5A1-DCDE3683EC2B}" type="presParOf" srcId="{15832F44-946A-4144-B65B-1D66818951F7}" destId="{BAFF9B1D-054A-0940-B693-83E611B1011A}" srcOrd="0" destOrd="0" presId="urn:microsoft.com/office/officeart/2005/8/layout/list1"/>
    <dgm:cxn modelId="{D045D5CE-FDDF-524F-AE80-2D5351E53DD9}" type="presParOf" srcId="{15832F44-946A-4144-B65B-1D66818951F7}" destId="{F5CE9968-222B-B34F-A667-7EBDC5E0ED1D}" srcOrd="1" destOrd="0" presId="urn:microsoft.com/office/officeart/2005/8/layout/list1"/>
    <dgm:cxn modelId="{406D8272-9733-F64B-A281-E86D0BDF8D70}" type="presParOf" srcId="{27ECFC2A-39DC-944B-9900-3FF9797F9DBD}" destId="{45B4917A-F947-3547-AC7A-11FC02F1D79D}" srcOrd="1" destOrd="0" presId="urn:microsoft.com/office/officeart/2005/8/layout/list1"/>
    <dgm:cxn modelId="{8B86F90C-EBA7-2145-9540-5A3794C01219}" type="presParOf" srcId="{27ECFC2A-39DC-944B-9900-3FF9797F9DBD}" destId="{6C6FEEAD-1A2B-3D46-8CA7-E186D397119A}" srcOrd="2" destOrd="0" presId="urn:microsoft.com/office/officeart/2005/8/layout/list1"/>
    <dgm:cxn modelId="{3AECF103-9166-054A-8D49-F61A38D0E5EE}" type="presParOf" srcId="{27ECFC2A-39DC-944B-9900-3FF9797F9DBD}" destId="{5DCEB8CA-5F6A-1341-A74E-FBD6C72EA9DD}" srcOrd="3" destOrd="0" presId="urn:microsoft.com/office/officeart/2005/8/layout/list1"/>
    <dgm:cxn modelId="{BA6BE164-8CC9-B14A-9F98-241B94663422}" type="presParOf" srcId="{27ECFC2A-39DC-944B-9900-3FF9797F9DBD}" destId="{38D061C7-DB36-8041-81D8-2A712A0925A1}" srcOrd="4" destOrd="0" presId="urn:microsoft.com/office/officeart/2005/8/layout/list1"/>
    <dgm:cxn modelId="{75B40B10-00EA-2B4B-B6B3-D9FF65BDBB7B}" type="presParOf" srcId="{38D061C7-DB36-8041-81D8-2A712A0925A1}" destId="{AA438735-1BCF-1B4A-A78E-CB3CABD0B9A9}" srcOrd="0" destOrd="0" presId="urn:microsoft.com/office/officeart/2005/8/layout/list1"/>
    <dgm:cxn modelId="{5E22722B-8E26-044D-BD5F-4B2034F0E0B9}" type="presParOf" srcId="{38D061C7-DB36-8041-81D8-2A712A0925A1}" destId="{19D05682-8696-9D40-B8C8-58DA31B2794C}" srcOrd="1" destOrd="0" presId="urn:microsoft.com/office/officeart/2005/8/layout/list1"/>
    <dgm:cxn modelId="{149E5C36-4329-874C-9F65-9501F56068D2}" type="presParOf" srcId="{27ECFC2A-39DC-944B-9900-3FF9797F9DBD}" destId="{25690023-BCAD-A444-B5B3-5CE02B40EA86}" srcOrd="5" destOrd="0" presId="urn:microsoft.com/office/officeart/2005/8/layout/list1"/>
    <dgm:cxn modelId="{291EC8DF-9F94-9F4A-98CE-FA3ECE7D571A}" type="presParOf" srcId="{27ECFC2A-39DC-944B-9900-3FF9797F9DBD}" destId="{4BFB5025-0C54-4F4B-9162-5777658CC2F3}" srcOrd="6" destOrd="0" presId="urn:microsoft.com/office/officeart/2005/8/layout/list1"/>
    <dgm:cxn modelId="{725E1985-A9FC-BF41-BFA9-BC70FD4EEEEF}" type="presParOf" srcId="{27ECFC2A-39DC-944B-9900-3FF9797F9DBD}" destId="{B958B57F-D56C-9145-BE5C-22BF1BDB956A}" srcOrd="7" destOrd="0" presId="urn:microsoft.com/office/officeart/2005/8/layout/list1"/>
    <dgm:cxn modelId="{C1590B85-C0F0-6C4C-B36A-3A37C00123CC}" type="presParOf" srcId="{27ECFC2A-39DC-944B-9900-3FF9797F9DBD}" destId="{0F7C2C2E-ADE0-3D4E-BB7B-8F86D348B975}" srcOrd="8" destOrd="0" presId="urn:microsoft.com/office/officeart/2005/8/layout/list1"/>
    <dgm:cxn modelId="{BBBF5FCA-D9BF-1D4D-9EED-2C2A1B85E112}" type="presParOf" srcId="{0F7C2C2E-ADE0-3D4E-BB7B-8F86D348B975}" destId="{BCBAED3D-7E1B-0E4A-B66E-7CA79D8F94A7}" srcOrd="0" destOrd="0" presId="urn:microsoft.com/office/officeart/2005/8/layout/list1"/>
    <dgm:cxn modelId="{49085386-E0AC-DC42-8AE4-4907C15B4928}" type="presParOf" srcId="{0F7C2C2E-ADE0-3D4E-BB7B-8F86D348B975}" destId="{102E6308-97F2-A544-9406-A1CB84E2858D}" srcOrd="1" destOrd="0" presId="urn:microsoft.com/office/officeart/2005/8/layout/list1"/>
    <dgm:cxn modelId="{9E23D886-3B4D-9649-85AD-6CC2459A0560}" type="presParOf" srcId="{27ECFC2A-39DC-944B-9900-3FF9797F9DBD}" destId="{43B861AD-AEEB-3745-9C49-217EDD5BCE44}" srcOrd="9" destOrd="0" presId="urn:microsoft.com/office/officeart/2005/8/layout/list1"/>
    <dgm:cxn modelId="{B62ABA86-61C7-CC4F-9C8D-94E2FDF42B51}" type="presParOf" srcId="{27ECFC2A-39DC-944B-9900-3FF9797F9DBD}" destId="{9B55C5C0-E5CD-C34B-B318-328DE3A9E2B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ADD532-5C15-4E27-8448-AD1BC98251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64D1EC6-FFD8-4798-AF5F-3F6BF4696D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Business question is to predict New Business Policies as Passive or Attritional Policies.</a:t>
          </a:r>
        </a:p>
      </dgm:t>
    </dgm:pt>
    <dgm:pt modelId="{46C5FFCD-9597-4C15-9D17-2271BA0244FF}" type="parTrans" cxnId="{C24A1800-10BD-42C7-931E-AE624C886440}">
      <dgm:prSet/>
      <dgm:spPr/>
      <dgm:t>
        <a:bodyPr/>
        <a:lstStyle/>
        <a:p>
          <a:endParaRPr lang="en-US"/>
        </a:p>
      </dgm:t>
    </dgm:pt>
    <dgm:pt modelId="{923F48C7-34BA-4C13-BE69-47E604B127A0}" type="sibTrans" cxnId="{C24A1800-10BD-42C7-931E-AE624C886440}">
      <dgm:prSet/>
      <dgm:spPr/>
      <dgm:t>
        <a:bodyPr/>
        <a:lstStyle/>
        <a:p>
          <a:endParaRPr lang="en-US"/>
        </a:p>
      </dgm:t>
    </dgm:pt>
    <dgm:pt modelId="{0FD37C4C-D7FF-475F-A3C0-D0F3A655C5C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CD0200A-F462-4A50-B92C-E8EC55C8C73B}" type="parTrans" cxnId="{1401C46B-6601-4CD2-8321-DEF7A9BEC3C7}">
      <dgm:prSet/>
      <dgm:spPr/>
      <dgm:t>
        <a:bodyPr/>
        <a:lstStyle/>
        <a:p>
          <a:endParaRPr lang="en-US"/>
        </a:p>
      </dgm:t>
    </dgm:pt>
    <dgm:pt modelId="{B245477F-B5DA-432E-809E-6127E99BC323}" type="sibTrans" cxnId="{1401C46B-6601-4CD2-8321-DEF7A9BEC3C7}">
      <dgm:prSet/>
      <dgm:spPr/>
      <dgm:t>
        <a:bodyPr/>
        <a:lstStyle/>
        <a:p>
          <a:endParaRPr lang="en-US"/>
        </a:p>
      </dgm:t>
    </dgm:pt>
    <dgm:pt modelId="{83649E62-81C3-4BD3-A963-9108D4063F02}" type="pres">
      <dgm:prSet presAssocID="{35ADD532-5C15-4E27-8448-AD1BC982510F}" presName="root" presStyleCnt="0">
        <dgm:presLayoutVars>
          <dgm:dir/>
          <dgm:resizeHandles val="exact"/>
        </dgm:presLayoutVars>
      </dgm:prSet>
      <dgm:spPr/>
    </dgm:pt>
    <dgm:pt modelId="{F51394AB-1783-4971-A319-2171331FD273}" type="pres">
      <dgm:prSet presAssocID="{364D1EC6-FFD8-4798-AF5F-3F6BF4696D9B}" presName="compNode" presStyleCnt="0"/>
      <dgm:spPr/>
    </dgm:pt>
    <dgm:pt modelId="{0BE2D006-248D-4334-A58F-68E9C24DC7FD}" type="pres">
      <dgm:prSet presAssocID="{364D1EC6-FFD8-4798-AF5F-3F6BF4696D9B}" presName="bgRect" presStyleLbl="bgShp" presStyleIdx="0" presStyleCnt="2" custLinFactNeighborY="40043"/>
      <dgm:spPr/>
    </dgm:pt>
    <dgm:pt modelId="{1CC3A45B-CAEF-40B7-B682-479D48E23F47}" type="pres">
      <dgm:prSet presAssocID="{364D1EC6-FFD8-4798-AF5F-3F6BF4696D9B}" presName="iconRect" presStyleLbl="node1" presStyleIdx="0" presStyleCnt="2" custLinFactNeighborX="-3967" custLinFactNeighborY="582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D1C8CD1-87D1-4D77-B930-302C13311B21}" type="pres">
      <dgm:prSet presAssocID="{364D1EC6-FFD8-4798-AF5F-3F6BF4696D9B}" presName="spaceRect" presStyleCnt="0"/>
      <dgm:spPr/>
    </dgm:pt>
    <dgm:pt modelId="{D7510D9E-7903-4463-B551-F3E7034AA723}" type="pres">
      <dgm:prSet presAssocID="{364D1EC6-FFD8-4798-AF5F-3F6BF4696D9B}" presName="parTx" presStyleLbl="revTx" presStyleIdx="0" presStyleCnt="2" custScaleX="101252" custLinFactNeighborX="-9509" custLinFactNeighborY="36344">
        <dgm:presLayoutVars>
          <dgm:chMax val="0"/>
          <dgm:chPref val="0"/>
        </dgm:presLayoutVars>
      </dgm:prSet>
      <dgm:spPr/>
    </dgm:pt>
    <dgm:pt modelId="{082920B4-8EB1-4631-A6B8-7CD6FA064183}" type="pres">
      <dgm:prSet presAssocID="{923F48C7-34BA-4C13-BE69-47E604B127A0}" presName="sibTrans" presStyleCnt="0"/>
      <dgm:spPr/>
    </dgm:pt>
    <dgm:pt modelId="{41D496FA-A404-4CA3-B386-D9E9EFD6971F}" type="pres">
      <dgm:prSet presAssocID="{0FD37C4C-D7FF-475F-A3C0-D0F3A655C5C0}" presName="compNode" presStyleCnt="0"/>
      <dgm:spPr/>
    </dgm:pt>
    <dgm:pt modelId="{1B182DAC-BAED-41CF-9379-DB16597D2088}" type="pres">
      <dgm:prSet presAssocID="{0FD37C4C-D7FF-475F-A3C0-D0F3A655C5C0}" presName="bgRect" presStyleLbl="bgShp" presStyleIdx="1" presStyleCnt="2" custScaleY="118427" custLinFactNeighborY="33462"/>
      <dgm:spPr/>
    </dgm:pt>
    <dgm:pt modelId="{8DAF9ACE-0151-42D4-A74F-257E1ABB9F18}" type="pres">
      <dgm:prSet presAssocID="{0FD37C4C-D7FF-475F-A3C0-D0F3A655C5C0}" presName="iconRect" presStyleLbl="node1" presStyleIdx="1" presStyleCnt="2" custLinFactNeighborX="-3967" custLinFactNeighborY="4263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90DFD06-B97B-4020-9DD2-115B37F91CAD}" type="pres">
      <dgm:prSet presAssocID="{0FD37C4C-D7FF-475F-A3C0-D0F3A655C5C0}" presName="spaceRect" presStyleCnt="0"/>
      <dgm:spPr/>
    </dgm:pt>
    <dgm:pt modelId="{BB88D965-B234-41D9-AFF9-4F620788AF81}" type="pres">
      <dgm:prSet presAssocID="{0FD37C4C-D7FF-475F-A3C0-D0F3A655C5C0}" presName="parTx" presStyleLbl="revTx" presStyleIdx="1" presStyleCnt="2" custLinFactNeighborX="0" custLinFactNeighborY="33462">
        <dgm:presLayoutVars>
          <dgm:chMax val="0"/>
          <dgm:chPref val="0"/>
        </dgm:presLayoutVars>
      </dgm:prSet>
      <dgm:spPr/>
    </dgm:pt>
  </dgm:ptLst>
  <dgm:cxnLst>
    <dgm:cxn modelId="{C24A1800-10BD-42C7-931E-AE624C886440}" srcId="{35ADD532-5C15-4E27-8448-AD1BC982510F}" destId="{364D1EC6-FFD8-4798-AF5F-3F6BF4696D9B}" srcOrd="0" destOrd="0" parTransId="{46C5FFCD-9597-4C15-9D17-2271BA0244FF}" sibTransId="{923F48C7-34BA-4C13-BE69-47E604B127A0}"/>
    <dgm:cxn modelId="{7BFABC05-81F2-44E2-B9CF-E94980F37409}" type="presOf" srcId="{364D1EC6-FFD8-4798-AF5F-3F6BF4696D9B}" destId="{D7510D9E-7903-4463-B551-F3E7034AA723}" srcOrd="0" destOrd="0" presId="urn:microsoft.com/office/officeart/2018/2/layout/IconVerticalSolidList"/>
    <dgm:cxn modelId="{7CE8DA09-8EDB-403E-890D-908F85732987}" type="presOf" srcId="{0FD37C4C-D7FF-475F-A3C0-D0F3A655C5C0}" destId="{BB88D965-B234-41D9-AFF9-4F620788AF81}" srcOrd="0" destOrd="0" presId="urn:microsoft.com/office/officeart/2018/2/layout/IconVerticalSolidList"/>
    <dgm:cxn modelId="{1401C46B-6601-4CD2-8321-DEF7A9BEC3C7}" srcId="{35ADD532-5C15-4E27-8448-AD1BC982510F}" destId="{0FD37C4C-D7FF-475F-A3C0-D0F3A655C5C0}" srcOrd="1" destOrd="0" parTransId="{1CD0200A-F462-4A50-B92C-E8EC55C8C73B}" sibTransId="{B245477F-B5DA-432E-809E-6127E99BC323}"/>
    <dgm:cxn modelId="{3B445980-1801-4576-80AC-2E4637564F1A}" type="presOf" srcId="{35ADD532-5C15-4E27-8448-AD1BC982510F}" destId="{83649E62-81C3-4BD3-A963-9108D4063F02}" srcOrd="0" destOrd="0" presId="urn:microsoft.com/office/officeart/2018/2/layout/IconVerticalSolidList"/>
    <dgm:cxn modelId="{D4904590-253D-40C5-8F9E-0264D7B53516}" type="presParOf" srcId="{83649E62-81C3-4BD3-A963-9108D4063F02}" destId="{F51394AB-1783-4971-A319-2171331FD273}" srcOrd="0" destOrd="0" presId="urn:microsoft.com/office/officeart/2018/2/layout/IconVerticalSolidList"/>
    <dgm:cxn modelId="{2FC1D592-1097-41E5-83AB-F596B8C65C4B}" type="presParOf" srcId="{F51394AB-1783-4971-A319-2171331FD273}" destId="{0BE2D006-248D-4334-A58F-68E9C24DC7FD}" srcOrd="0" destOrd="0" presId="urn:microsoft.com/office/officeart/2018/2/layout/IconVerticalSolidList"/>
    <dgm:cxn modelId="{DFD2351C-7E34-432B-87A2-02E522517587}" type="presParOf" srcId="{F51394AB-1783-4971-A319-2171331FD273}" destId="{1CC3A45B-CAEF-40B7-B682-479D48E23F47}" srcOrd="1" destOrd="0" presId="urn:microsoft.com/office/officeart/2018/2/layout/IconVerticalSolidList"/>
    <dgm:cxn modelId="{C701A9A8-B93A-40E4-BA26-0C7B1E394C07}" type="presParOf" srcId="{F51394AB-1783-4971-A319-2171331FD273}" destId="{CD1C8CD1-87D1-4D77-B930-302C13311B21}" srcOrd="2" destOrd="0" presId="urn:microsoft.com/office/officeart/2018/2/layout/IconVerticalSolidList"/>
    <dgm:cxn modelId="{9BF1EF50-C9E8-416F-B63C-9F7C950683F3}" type="presParOf" srcId="{F51394AB-1783-4971-A319-2171331FD273}" destId="{D7510D9E-7903-4463-B551-F3E7034AA723}" srcOrd="3" destOrd="0" presId="urn:microsoft.com/office/officeart/2018/2/layout/IconVerticalSolidList"/>
    <dgm:cxn modelId="{14622A7B-EF18-4094-858B-F46D0A67A114}" type="presParOf" srcId="{83649E62-81C3-4BD3-A963-9108D4063F02}" destId="{082920B4-8EB1-4631-A6B8-7CD6FA064183}" srcOrd="1" destOrd="0" presId="urn:microsoft.com/office/officeart/2018/2/layout/IconVerticalSolidList"/>
    <dgm:cxn modelId="{B677FEEE-4AEF-4672-9E16-E41CFDD73B77}" type="presParOf" srcId="{83649E62-81C3-4BD3-A963-9108D4063F02}" destId="{41D496FA-A404-4CA3-B386-D9E9EFD6971F}" srcOrd="2" destOrd="0" presId="urn:microsoft.com/office/officeart/2018/2/layout/IconVerticalSolidList"/>
    <dgm:cxn modelId="{58A00A0C-5BE0-4B8A-8C4E-E6BB53F6F462}" type="presParOf" srcId="{41D496FA-A404-4CA3-B386-D9E9EFD6971F}" destId="{1B182DAC-BAED-41CF-9379-DB16597D2088}" srcOrd="0" destOrd="0" presId="urn:microsoft.com/office/officeart/2018/2/layout/IconVerticalSolidList"/>
    <dgm:cxn modelId="{E840F7CF-7DF7-468E-BC4A-2B283F82B9BF}" type="presParOf" srcId="{41D496FA-A404-4CA3-B386-D9E9EFD6971F}" destId="{8DAF9ACE-0151-42D4-A74F-257E1ABB9F18}" srcOrd="1" destOrd="0" presId="urn:microsoft.com/office/officeart/2018/2/layout/IconVerticalSolidList"/>
    <dgm:cxn modelId="{67F5F6FB-6E91-4F6A-AE86-0E2F6A4162E5}" type="presParOf" srcId="{41D496FA-A404-4CA3-B386-D9E9EFD6971F}" destId="{C90DFD06-B97B-4020-9DD2-115B37F91CAD}" srcOrd="2" destOrd="0" presId="urn:microsoft.com/office/officeart/2018/2/layout/IconVerticalSolidList"/>
    <dgm:cxn modelId="{18CFB41A-D350-433B-8C1F-02AAA5E5E37D}" type="presParOf" srcId="{41D496FA-A404-4CA3-B386-D9E9EFD6971F}" destId="{BB88D965-B234-41D9-AFF9-4F620788AF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E29C0E-E8E9-42E4-A2E3-5BE8E5FB15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2C9C91C-1A05-4812-8EE0-A990CAE73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Claim Prediction Model can compliment the Loss Ratio model.</a:t>
          </a:r>
        </a:p>
      </dgm:t>
    </dgm:pt>
    <dgm:pt modelId="{F65F8F9D-0B10-4F96-A82F-EBEF203A176A}" type="parTrans" cxnId="{D47F68FF-8EB7-4FBD-B045-F4AFDF5C0BC5}">
      <dgm:prSet/>
      <dgm:spPr/>
      <dgm:t>
        <a:bodyPr/>
        <a:lstStyle/>
        <a:p>
          <a:endParaRPr lang="en-US"/>
        </a:p>
      </dgm:t>
    </dgm:pt>
    <dgm:pt modelId="{B3F10E71-956B-4A21-90C8-AC95555AB9E6}" type="sibTrans" cxnId="{D47F68FF-8EB7-4FBD-B045-F4AFDF5C0BC5}">
      <dgm:prSet/>
      <dgm:spPr/>
      <dgm:t>
        <a:bodyPr/>
        <a:lstStyle/>
        <a:p>
          <a:endParaRPr lang="en-US"/>
        </a:p>
      </dgm:t>
    </dgm:pt>
    <dgm:pt modelId="{930BE87E-DB38-43E4-A9B5-625DC8753E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It can predict the probability of a New Business policy likely to have a claim.</a:t>
          </a:r>
        </a:p>
      </dgm:t>
    </dgm:pt>
    <dgm:pt modelId="{F46217AE-C6B8-4B21-BCA2-1403985B0363}" type="sibTrans" cxnId="{600C1CA3-53CB-42F5-BDD1-5C4939F44B27}">
      <dgm:prSet/>
      <dgm:spPr/>
      <dgm:t>
        <a:bodyPr/>
        <a:lstStyle/>
        <a:p>
          <a:endParaRPr lang="en-US"/>
        </a:p>
      </dgm:t>
    </dgm:pt>
    <dgm:pt modelId="{1CC5D569-0FE0-43D3-8DC2-146F0470B5AD}" type="parTrans" cxnId="{600C1CA3-53CB-42F5-BDD1-5C4939F44B27}">
      <dgm:prSet/>
      <dgm:spPr/>
      <dgm:t>
        <a:bodyPr/>
        <a:lstStyle/>
        <a:p>
          <a:endParaRPr lang="en-US"/>
        </a:p>
      </dgm:t>
    </dgm:pt>
    <dgm:pt modelId="{2DBF793B-E616-477F-B1D2-58C34160B6D7}" type="pres">
      <dgm:prSet presAssocID="{1AE29C0E-E8E9-42E4-A2E3-5BE8E5FB1551}" presName="root" presStyleCnt="0">
        <dgm:presLayoutVars>
          <dgm:dir/>
          <dgm:resizeHandles val="exact"/>
        </dgm:presLayoutVars>
      </dgm:prSet>
      <dgm:spPr/>
    </dgm:pt>
    <dgm:pt modelId="{83CBF0D8-5FB0-4B39-BFDB-3BCE5E5C38E9}" type="pres">
      <dgm:prSet presAssocID="{62C9C91C-1A05-4812-8EE0-A990CAE735D8}" presName="compNode" presStyleCnt="0"/>
      <dgm:spPr/>
    </dgm:pt>
    <dgm:pt modelId="{5B08B19F-6061-4C1C-847D-9AB49EBF1E85}" type="pres">
      <dgm:prSet presAssocID="{62C9C91C-1A05-4812-8EE0-A990CAE735D8}" presName="bgRect" presStyleLbl="bgShp" presStyleIdx="0" presStyleCnt="2"/>
      <dgm:spPr/>
    </dgm:pt>
    <dgm:pt modelId="{6092EC4D-1F76-4D7C-9C6D-667C0E3DF356}" type="pres">
      <dgm:prSet presAssocID="{62C9C91C-1A05-4812-8EE0-A990CAE73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Outline"/>
        </a:ext>
      </dgm:extLst>
    </dgm:pt>
    <dgm:pt modelId="{73A463E0-30FE-4DE4-B882-8667D4D0B72C}" type="pres">
      <dgm:prSet presAssocID="{62C9C91C-1A05-4812-8EE0-A990CAE735D8}" presName="spaceRect" presStyleCnt="0"/>
      <dgm:spPr/>
    </dgm:pt>
    <dgm:pt modelId="{82C4B074-42FC-4F71-8CA0-40CAC50BB9A6}" type="pres">
      <dgm:prSet presAssocID="{62C9C91C-1A05-4812-8EE0-A990CAE735D8}" presName="parTx" presStyleLbl="revTx" presStyleIdx="0" presStyleCnt="2">
        <dgm:presLayoutVars>
          <dgm:chMax val="0"/>
          <dgm:chPref val="0"/>
        </dgm:presLayoutVars>
      </dgm:prSet>
      <dgm:spPr/>
    </dgm:pt>
    <dgm:pt modelId="{1A0493C4-F43A-4181-9D23-518DCF26DFEC}" type="pres">
      <dgm:prSet presAssocID="{B3F10E71-956B-4A21-90C8-AC95555AB9E6}" presName="sibTrans" presStyleCnt="0"/>
      <dgm:spPr/>
    </dgm:pt>
    <dgm:pt modelId="{65FAAC81-C153-4F9A-BEE9-CDD835E9920D}" type="pres">
      <dgm:prSet presAssocID="{930BE87E-DB38-43E4-A9B5-625DC8753E96}" presName="compNode" presStyleCnt="0"/>
      <dgm:spPr/>
    </dgm:pt>
    <dgm:pt modelId="{40A87ABF-40F8-48D1-A801-016A5B913B35}" type="pres">
      <dgm:prSet presAssocID="{930BE87E-DB38-43E4-A9B5-625DC8753E96}" presName="bgRect" presStyleLbl="bgShp" presStyleIdx="1" presStyleCnt="2"/>
      <dgm:spPr/>
    </dgm:pt>
    <dgm:pt modelId="{B3E45E03-C65C-4A01-9A01-0B6895401C8B}" type="pres">
      <dgm:prSet presAssocID="{930BE87E-DB38-43E4-A9B5-625DC8753E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F801E396-82F9-4243-84F0-2091D474CA51}" type="pres">
      <dgm:prSet presAssocID="{930BE87E-DB38-43E4-A9B5-625DC8753E96}" presName="spaceRect" presStyleCnt="0"/>
      <dgm:spPr/>
    </dgm:pt>
    <dgm:pt modelId="{3D0E2965-0307-41FF-B6F7-EB408B90D27D}" type="pres">
      <dgm:prSet presAssocID="{930BE87E-DB38-43E4-A9B5-625DC8753E9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4FE76D-A048-402E-B5CB-1C0ECE5563ED}" type="presOf" srcId="{1AE29C0E-E8E9-42E4-A2E3-5BE8E5FB1551}" destId="{2DBF793B-E616-477F-B1D2-58C34160B6D7}" srcOrd="0" destOrd="0" presId="urn:microsoft.com/office/officeart/2018/2/layout/IconVerticalSolidList"/>
    <dgm:cxn modelId="{600C1CA3-53CB-42F5-BDD1-5C4939F44B27}" srcId="{1AE29C0E-E8E9-42E4-A2E3-5BE8E5FB1551}" destId="{930BE87E-DB38-43E4-A9B5-625DC8753E96}" srcOrd="1" destOrd="0" parTransId="{1CC5D569-0FE0-43D3-8DC2-146F0470B5AD}" sibTransId="{F46217AE-C6B8-4B21-BCA2-1403985B0363}"/>
    <dgm:cxn modelId="{AC2D84A5-2ABE-4727-A272-8B57E1542290}" type="presOf" srcId="{62C9C91C-1A05-4812-8EE0-A990CAE735D8}" destId="{82C4B074-42FC-4F71-8CA0-40CAC50BB9A6}" srcOrd="0" destOrd="0" presId="urn:microsoft.com/office/officeart/2018/2/layout/IconVerticalSolidList"/>
    <dgm:cxn modelId="{B0871DCB-A668-4F0D-B599-9E29867C26E4}" type="presOf" srcId="{930BE87E-DB38-43E4-A9B5-625DC8753E96}" destId="{3D0E2965-0307-41FF-B6F7-EB408B90D27D}" srcOrd="0" destOrd="0" presId="urn:microsoft.com/office/officeart/2018/2/layout/IconVerticalSolidList"/>
    <dgm:cxn modelId="{D47F68FF-8EB7-4FBD-B045-F4AFDF5C0BC5}" srcId="{1AE29C0E-E8E9-42E4-A2E3-5BE8E5FB1551}" destId="{62C9C91C-1A05-4812-8EE0-A990CAE735D8}" srcOrd="0" destOrd="0" parTransId="{F65F8F9D-0B10-4F96-A82F-EBEF203A176A}" sibTransId="{B3F10E71-956B-4A21-90C8-AC95555AB9E6}"/>
    <dgm:cxn modelId="{EDDDEA39-1854-443B-B4B5-5B20D982A28B}" type="presParOf" srcId="{2DBF793B-E616-477F-B1D2-58C34160B6D7}" destId="{83CBF0D8-5FB0-4B39-BFDB-3BCE5E5C38E9}" srcOrd="0" destOrd="0" presId="urn:microsoft.com/office/officeart/2018/2/layout/IconVerticalSolidList"/>
    <dgm:cxn modelId="{4B7E2612-6D12-46F7-9ABE-9225C2228603}" type="presParOf" srcId="{83CBF0D8-5FB0-4B39-BFDB-3BCE5E5C38E9}" destId="{5B08B19F-6061-4C1C-847D-9AB49EBF1E85}" srcOrd="0" destOrd="0" presId="urn:microsoft.com/office/officeart/2018/2/layout/IconVerticalSolidList"/>
    <dgm:cxn modelId="{B9438FE8-F7A0-40DF-A09C-C32D34CB5655}" type="presParOf" srcId="{83CBF0D8-5FB0-4B39-BFDB-3BCE5E5C38E9}" destId="{6092EC4D-1F76-4D7C-9C6D-667C0E3DF356}" srcOrd="1" destOrd="0" presId="urn:microsoft.com/office/officeart/2018/2/layout/IconVerticalSolidList"/>
    <dgm:cxn modelId="{11B2FB8A-78DD-4226-94B6-BC9B2FBC4C22}" type="presParOf" srcId="{83CBF0D8-5FB0-4B39-BFDB-3BCE5E5C38E9}" destId="{73A463E0-30FE-4DE4-B882-8667D4D0B72C}" srcOrd="2" destOrd="0" presId="urn:microsoft.com/office/officeart/2018/2/layout/IconVerticalSolidList"/>
    <dgm:cxn modelId="{0A85004E-607E-4FB7-95E2-7D9D569E9982}" type="presParOf" srcId="{83CBF0D8-5FB0-4B39-BFDB-3BCE5E5C38E9}" destId="{82C4B074-42FC-4F71-8CA0-40CAC50BB9A6}" srcOrd="3" destOrd="0" presId="urn:microsoft.com/office/officeart/2018/2/layout/IconVerticalSolidList"/>
    <dgm:cxn modelId="{B8EA4F65-5AC3-403C-94C1-61E8AB39D69A}" type="presParOf" srcId="{2DBF793B-E616-477F-B1D2-58C34160B6D7}" destId="{1A0493C4-F43A-4181-9D23-518DCF26DFEC}" srcOrd="1" destOrd="0" presId="urn:microsoft.com/office/officeart/2018/2/layout/IconVerticalSolidList"/>
    <dgm:cxn modelId="{EA8FCFE2-6A14-4D9C-B350-46AFDFEACFC6}" type="presParOf" srcId="{2DBF793B-E616-477F-B1D2-58C34160B6D7}" destId="{65FAAC81-C153-4F9A-BEE9-CDD835E9920D}" srcOrd="2" destOrd="0" presId="urn:microsoft.com/office/officeart/2018/2/layout/IconVerticalSolidList"/>
    <dgm:cxn modelId="{DC06AE3C-2658-4519-B42A-CB8E23F32A90}" type="presParOf" srcId="{65FAAC81-C153-4F9A-BEE9-CDD835E9920D}" destId="{40A87ABF-40F8-48D1-A801-016A5B913B35}" srcOrd="0" destOrd="0" presId="urn:microsoft.com/office/officeart/2018/2/layout/IconVerticalSolidList"/>
    <dgm:cxn modelId="{C4C55FEB-F74D-46EB-9F0A-87EA53C8A3A7}" type="presParOf" srcId="{65FAAC81-C153-4F9A-BEE9-CDD835E9920D}" destId="{B3E45E03-C65C-4A01-9A01-0B6895401C8B}" srcOrd="1" destOrd="0" presId="urn:microsoft.com/office/officeart/2018/2/layout/IconVerticalSolidList"/>
    <dgm:cxn modelId="{8DF73CDE-B9D8-41FA-8EBA-BAA00A9F8361}" type="presParOf" srcId="{65FAAC81-C153-4F9A-BEE9-CDD835E9920D}" destId="{F801E396-82F9-4243-84F0-2091D474CA51}" srcOrd="2" destOrd="0" presId="urn:microsoft.com/office/officeart/2018/2/layout/IconVerticalSolidList"/>
    <dgm:cxn modelId="{71FBEDA0-B061-499A-8F81-C18E4B59EAC0}" type="presParOf" srcId="{65FAAC81-C153-4F9A-BEE9-CDD835E9920D}" destId="{3D0E2965-0307-41FF-B6F7-EB408B90D2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F53110-5E37-4871-85E3-8E529F7303FD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26598-108A-4529-B6BC-D3C8444AE8E3}">
      <dgm:prSet/>
      <dgm:spPr/>
      <dgm:t>
        <a:bodyPr/>
        <a:lstStyle/>
        <a:p>
          <a:endParaRPr lang="en-US" dirty="0"/>
        </a:p>
      </dgm:t>
    </dgm:pt>
    <dgm:pt modelId="{FEB37821-46A6-44B0-A9C7-EEE3C625CCFA}" type="parTrans" cxnId="{C38C68AD-E011-4F55-BD0D-9176F5EBAF49}">
      <dgm:prSet/>
      <dgm:spPr/>
      <dgm:t>
        <a:bodyPr/>
        <a:lstStyle/>
        <a:p>
          <a:endParaRPr lang="en-US"/>
        </a:p>
      </dgm:t>
    </dgm:pt>
    <dgm:pt modelId="{6EC97DD6-3DC5-4940-8E00-0F80EC208320}" type="sibTrans" cxnId="{C38C68AD-E011-4F55-BD0D-9176F5EBAF49}">
      <dgm:prSet/>
      <dgm:spPr/>
      <dgm:t>
        <a:bodyPr/>
        <a:lstStyle/>
        <a:p>
          <a:endParaRPr lang="en-US"/>
        </a:p>
      </dgm:t>
    </dgm:pt>
    <dgm:pt modelId="{58A2BA8F-9C54-4693-B0B6-AE099178A904}">
      <dgm:prSet/>
      <dgm:spPr/>
      <dgm:t>
        <a:bodyPr/>
        <a:lstStyle/>
        <a:p>
          <a:endParaRPr lang="en-US" dirty="0"/>
        </a:p>
      </dgm:t>
    </dgm:pt>
    <dgm:pt modelId="{F4A95FC6-1781-48DF-B5FA-FF4BCF1220EB}" type="parTrans" cxnId="{89A19628-D370-48E6-9F88-CE6437574F86}">
      <dgm:prSet/>
      <dgm:spPr/>
      <dgm:t>
        <a:bodyPr/>
        <a:lstStyle/>
        <a:p>
          <a:endParaRPr lang="en-US"/>
        </a:p>
      </dgm:t>
    </dgm:pt>
    <dgm:pt modelId="{D84A9B9F-34D4-4FB0-91F2-54553A3830D9}" type="sibTrans" cxnId="{89A19628-D370-48E6-9F88-CE6437574F86}">
      <dgm:prSet/>
      <dgm:spPr/>
      <dgm:t>
        <a:bodyPr/>
        <a:lstStyle/>
        <a:p>
          <a:endParaRPr lang="en-US"/>
        </a:p>
      </dgm:t>
    </dgm:pt>
    <dgm:pt modelId="{E176E0FA-1742-D64A-B9BD-0745C8FE97BB}" type="pres">
      <dgm:prSet presAssocID="{A2F53110-5E37-4871-85E3-8E529F7303FD}" presName="outerComposite" presStyleCnt="0">
        <dgm:presLayoutVars>
          <dgm:chMax val="5"/>
          <dgm:dir/>
          <dgm:resizeHandles val="exact"/>
        </dgm:presLayoutVars>
      </dgm:prSet>
      <dgm:spPr/>
    </dgm:pt>
    <dgm:pt modelId="{C7A286A0-D9A7-C141-B830-0254CB3F8DAA}" type="pres">
      <dgm:prSet presAssocID="{A2F53110-5E37-4871-85E3-8E529F7303FD}" presName="dummyMaxCanvas" presStyleCnt="0">
        <dgm:presLayoutVars/>
      </dgm:prSet>
      <dgm:spPr/>
    </dgm:pt>
    <dgm:pt modelId="{D198E874-D755-D94C-83AF-D5D31F2F7722}" type="pres">
      <dgm:prSet presAssocID="{A2F53110-5E37-4871-85E3-8E529F7303FD}" presName="TwoNodes_1" presStyleLbl="node1" presStyleIdx="0" presStyleCnt="2" custScaleX="108331">
        <dgm:presLayoutVars>
          <dgm:bulletEnabled val="1"/>
        </dgm:presLayoutVars>
      </dgm:prSet>
      <dgm:spPr/>
    </dgm:pt>
    <dgm:pt modelId="{4BC2DAD7-B8C1-2045-BD26-D2A1081578C3}" type="pres">
      <dgm:prSet presAssocID="{A2F53110-5E37-4871-85E3-8E529F7303FD}" presName="TwoNodes_2" presStyleLbl="node1" presStyleIdx="1" presStyleCnt="2" custScaleX="113696">
        <dgm:presLayoutVars>
          <dgm:bulletEnabled val="1"/>
        </dgm:presLayoutVars>
      </dgm:prSet>
      <dgm:spPr/>
    </dgm:pt>
    <dgm:pt modelId="{7E51CEE5-4F7D-F84D-AF46-262F7AD873C8}" type="pres">
      <dgm:prSet presAssocID="{A2F53110-5E37-4871-85E3-8E529F7303FD}" presName="TwoConn_1-2" presStyleLbl="fgAccFollowNode1" presStyleIdx="0" presStyleCnt="1">
        <dgm:presLayoutVars>
          <dgm:bulletEnabled val="1"/>
        </dgm:presLayoutVars>
      </dgm:prSet>
      <dgm:spPr/>
    </dgm:pt>
    <dgm:pt modelId="{3170DC98-3254-B341-850D-F144BCCFCE83}" type="pres">
      <dgm:prSet presAssocID="{A2F53110-5E37-4871-85E3-8E529F7303FD}" presName="TwoNodes_1_text" presStyleLbl="node1" presStyleIdx="1" presStyleCnt="2">
        <dgm:presLayoutVars>
          <dgm:bulletEnabled val="1"/>
        </dgm:presLayoutVars>
      </dgm:prSet>
      <dgm:spPr/>
    </dgm:pt>
    <dgm:pt modelId="{8E40B685-2D38-E34F-9CA2-CA97D99EFE68}" type="pres">
      <dgm:prSet presAssocID="{A2F53110-5E37-4871-85E3-8E529F7303FD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BA71B25-12A5-B044-820E-9DDFEA8B5EDA}" type="presOf" srcId="{58A2BA8F-9C54-4693-B0B6-AE099178A904}" destId="{4BC2DAD7-B8C1-2045-BD26-D2A1081578C3}" srcOrd="0" destOrd="0" presId="urn:microsoft.com/office/officeart/2005/8/layout/vProcess5"/>
    <dgm:cxn modelId="{89A19628-D370-48E6-9F88-CE6437574F86}" srcId="{A2F53110-5E37-4871-85E3-8E529F7303FD}" destId="{58A2BA8F-9C54-4693-B0B6-AE099178A904}" srcOrd="1" destOrd="0" parTransId="{F4A95FC6-1781-48DF-B5FA-FF4BCF1220EB}" sibTransId="{D84A9B9F-34D4-4FB0-91F2-54553A3830D9}"/>
    <dgm:cxn modelId="{1BB2D538-C141-614B-83C5-A57ADF2BFDD3}" type="presOf" srcId="{58A2BA8F-9C54-4693-B0B6-AE099178A904}" destId="{8E40B685-2D38-E34F-9CA2-CA97D99EFE68}" srcOrd="1" destOrd="0" presId="urn:microsoft.com/office/officeart/2005/8/layout/vProcess5"/>
    <dgm:cxn modelId="{DAEE655D-1690-124D-A37E-CBCB6E9F4FE7}" type="presOf" srcId="{6EC97DD6-3DC5-4940-8E00-0F80EC208320}" destId="{7E51CEE5-4F7D-F84D-AF46-262F7AD873C8}" srcOrd="0" destOrd="0" presId="urn:microsoft.com/office/officeart/2005/8/layout/vProcess5"/>
    <dgm:cxn modelId="{88880F6F-DA72-C843-B207-89F69846C870}" type="presOf" srcId="{32326598-108A-4529-B6BC-D3C8444AE8E3}" destId="{3170DC98-3254-B341-850D-F144BCCFCE83}" srcOrd="1" destOrd="0" presId="urn:microsoft.com/office/officeart/2005/8/layout/vProcess5"/>
    <dgm:cxn modelId="{4AA67B76-B3DE-4C4B-B127-F00879D20B2E}" type="presOf" srcId="{A2F53110-5E37-4871-85E3-8E529F7303FD}" destId="{E176E0FA-1742-D64A-B9BD-0745C8FE97BB}" srcOrd="0" destOrd="0" presId="urn:microsoft.com/office/officeart/2005/8/layout/vProcess5"/>
    <dgm:cxn modelId="{C38C68AD-E011-4F55-BD0D-9176F5EBAF49}" srcId="{A2F53110-5E37-4871-85E3-8E529F7303FD}" destId="{32326598-108A-4529-B6BC-D3C8444AE8E3}" srcOrd="0" destOrd="0" parTransId="{FEB37821-46A6-44B0-A9C7-EEE3C625CCFA}" sibTransId="{6EC97DD6-3DC5-4940-8E00-0F80EC208320}"/>
    <dgm:cxn modelId="{7595F5B6-B70F-8D44-BBC4-C8EE04399109}" type="presOf" srcId="{32326598-108A-4529-B6BC-D3C8444AE8E3}" destId="{D198E874-D755-D94C-83AF-D5D31F2F7722}" srcOrd="0" destOrd="0" presId="urn:microsoft.com/office/officeart/2005/8/layout/vProcess5"/>
    <dgm:cxn modelId="{DD71C1DF-8D4A-CF41-A36C-0C2E48FE5822}" type="presParOf" srcId="{E176E0FA-1742-D64A-B9BD-0745C8FE97BB}" destId="{C7A286A0-D9A7-C141-B830-0254CB3F8DAA}" srcOrd="0" destOrd="0" presId="urn:microsoft.com/office/officeart/2005/8/layout/vProcess5"/>
    <dgm:cxn modelId="{E9CB4DAD-8A3B-3145-8DA0-0FA3C390F5E9}" type="presParOf" srcId="{E176E0FA-1742-D64A-B9BD-0745C8FE97BB}" destId="{D198E874-D755-D94C-83AF-D5D31F2F7722}" srcOrd="1" destOrd="0" presId="urn:microsoft.com/office/officeart/2005/8/layout/vProcess5"/>
    <dgm:cxn modelId="{BF586999-35B8-2D4F-92F3-BA50EEE63638}" type="presParOf" srcId="{E176E0FA-1742-D64A-B9BD-0745C8FE97BB}" destId="{4BC2DAD7-B8C1-2045-BD26-D2A1081578C3}" srcOrd="2" destOrd="0" presId="urn:microsoft.com/office/officeart/2005/8/layout/vProcess5"/>
    <dgm:cxn modelId="{F5D49C5A-A6BA-3F44-8B2C-086573912F0A}" type="presParOf" srcId="{E176E0FA-1742-D64A-B9BD-0745C8FE97BB}" destId="{7E51CEE5-4F7D-F84D-AF46-262F7AD873C8}" srcOrd="3" destOrd="0" presId="urn:microsoft.com/office/officeart/2005/8/layout/vProcess5"/>
    <dgm:cxn modelId="{675F7F97-A0A5-A645-9535-1DF508CF7B8D}" type="presParOf" srcId="{E176E0FA-1742-D64A-B9BD-0745C8FE97BB}" destId="{3170DC98-3254-B341-850D-F144BCCFCE83}" srcOrd="4" destOrd="0" presId="urn:microsoft.com/office/officeart/2005/8/layout/vProcess5"/>
    <dgm:cxn modelId="{D734E775-4174-154D-87B8-9EA4FB5CB4BB}" type="presParOf" srcId="{E176E0FA-1742-D64A-B9BD-0745C8FE97BB}" destId="{8E40B685-2D38-E34F-9CA2-CA97D99EFE6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E29C0E-E8E9-42E4-A2E3-5BE8E5FB15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2C9C91C-1A05-4812-8EE0-A990CAE73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Loss Ratio Prediction Model can predict the final outcome of the policy type.</a:t>
          </a:r>
        </a:p>
      </dgm:t>
    </dgm:pt>
    <dgm:pt modelId="{F65F8F9D-0B10-4F96-A82F-EBEF203A176A}" type="parTrans" cxnId="{D47F68FF-8EB7-4FBD-B045-F4AFDF5C0BC5}">
      <dgm:prSet/>
      <dgm:spPr/>
      <dgm:t>
        <a:bodyPr/>
        <a:lstStyle/>
        <a:p>
          <a:endParaRPr lang="en-US"/>
        </a:p>
      </dgm:t>
    </dgm:pt>
    <dgm:pt modelId="{B3F10E71-956B-4A21-90C8-AC95555AB9E6}" type="sibTrans" cxnId="{D47F68FF-8EB7-4FBD-B045-F4AFDF5C0BC5}">
      <dgm:prSet/>
      <dgm:spPr/>
      <dgm:t>
        <a:bodyPr/>
        <a:lstStyle/>
        <a:p>
          <a:endParaRPr lang="en-US"/>
        </a:p>
      </dgm:t>
    </dgm:pt>
    <dgm:pt modelId="{930BE87E-DB38-43E4-A9B5-625DC8753E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It can predict whether a New Business policy is likely to be a Attritional Policy.</a:t>
          </a:r>
        </a:p>
      </dgm:t>
    </dgm:pt>
    <dgm:pt modelId="{F46217AE-C6B8-4B21-BCA2-1403985B0363}" type="sibTrans" cxnId="{600C1CA3-53CB-42F5-BDD1-5C4939F44B27}">
      <dgm:prSet/>
      <dgm:spPr/>
      <dgm:t>
        <a:bodyPr/>
        <a:lstStyle/>
        <a:p>
          <a:endParaRPr lang="en-US"/>
        </a:p>
      </dgm:t>
    </dgm:pt>
    <dgm:pt modelId="{1CC5D569-0FE0-43D3-8DC2-146F0470B5AD}" type="parTrans" cxnId="{600C1CA3-53CB-42F5-BDD1-5C4939F44B27}">
      <dgm:prSet/>
      <dgm:spPr/>
      <dgm:t>
        <a:bodyPr/>
        <a:lstStyle/>
        <a:p>
          <a:endParaRPr lang="en-US"/>
        </a:p>
      </dgm:t>
    </dgm:pt>
    <dgm:pt modelId="{2DBF793B-E616-477F-B1D2-58C34160B6D7}" type="pres">
      <dgm:prSet presAssocID="{1AE29C0E-E8E9-42E4-A2E3-5BE8E5FB1551}" presName="root" presStyleCnt="0">
        <dgm:presLayoutVars>
          <dgm:dir/>
          <dgm:resizeHandles val="exact"/>
        </dgm:presLayoutVars>
      </dgm:prSet>
      <dgm:spPr/>
    </dgm:pt>
    <dgm:pt modelId="{83CBF0D8-5FB0-4B39-BFDB-3BCE5E5C38E9}" type="pres">
      <dgm:prSet presAssocID="{62C9C91C-1A05-4812-8EE0-A990CAE735D8}" presName="compNode" presStyleCnt="0"/>
      <dgm:spPr/>
    </dgm:pt>
    <dgm:pt modelId="{5B08B19F-6061-4C1C-847D-9AB49EBF1E85}" type="pres">
      <dgm:prSet presAssocID="{62C9C91C-1A05-4812-8EE0-A990CAE735D8}" presName="bgRect" presStyleLbl="bgShp" presStyleIdx="0" presStyleCnt="2"/>
      <dgm:spPr/>
    </dgm:pt>
    <dgm:pt modelId="{6092EC4D-1F76-4D7C-9C6D-667C0E3DF356}" type="pres">
      <dgm:prSet presAssocID="{62C9C91C-1A05-4812-8EE0-A990CAE73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Outline"/>
        </a:ext>
      </dgm:extLst>
    </dgm:pt>
    <dgm:pt modelId="{73A463E0-30FE-4DE4-B882-8667D4D0B72C}" type="pres">
      <dgm:prSet presAssocID="{62C9C91C-1A05-4812-8EE0-A990CAE735D8}" presName="spaceRect" presStyleCnt="0"/>
      <dgm:spPr/>
    </dgm:pt>
    <dgm:pt modelId="{82C4B074-42FC-4F71-8CA0-40CAC50BB9A6}" type="pres">
      <dgm:prSet presAssocID="{62C9C91C-1A05-4812-8EE0-A990CAE735D8}" presName="parTx" presStyleLbl="revTx" presStyleIdx="0" presStyleCnt="2">
        <dgm:presLayoutVars>
          <dgm:chMax val="0"/>
          <dgm:chPref val="0"/>
        </dgm:presLayoutVars>
      </dgm:prSet>
      <dgm:spPr/>
    </dgm:pt>
    <dgm:pt modelId="{1A0493C4-F43A-4181-9D23-518DCF26DFEC}" type="pres">
      <dgm:prSet presAssocID="{B3F10E71-956B-4A21-90C8-AC95555AB9E6}" presName="sibTrans" presStyleCnt="0"/>
      <dgm:spPr/>
    </dgm:pt>
    <dgm:pt modelId="{65FAAC81-C153-4F9A-BEE9-CDD835E9920D}" type="pres">
      <dgm:prSet presAssocID="{930BE87E-DB38-43E4-A9B5-625DC8753E96}" presName="compNode" presStyleCnt="0"/>
      <dgm:spPr/>
    </dgm:pt>
    <dgm:pt modelId="{40A87ABF-40F8-48D1-A801-016A5B913B35}" type="pres">
      <dgm:prSet presAssocID="{930BE87E-DB38-43E4-A9B5-625DC8753E96}" presName="bgRect" presStyleLbl="bgShp" presStyleIdx="1" presStyleCnt="2"/>
      <dgm:spPr/>
    </dgm:pt>
    <dgm:pt modelId="{B3E45E03-C65C-4A01-9A01-0B6895401C8B}" type="pres">
      <dgm:prSet presAssocID="{930BE87E-DB38-43E4-A9B5-625DC8753E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F801E396-82F9-4243-84F0-2091D474CA51}" type="pres">
      <dgm:prSet presAssocID="{930BE87E-DB38-43E4-A9B5-625DC8753E96}" presName="spaceRect" presStyleCnt="0"/>
      <dgm:spPr/>
    </dgm:pt>
    <dgm:pt modelId="{3D0E2965-0307-41FF-B6F7-EB408B90D27D}" type="pres">
      <dgm:prSet presAssocID="{930BE87E-DB38-43E4-A9B5-625DC8753E9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4FE76D-A048-402E-B5CB-1C0ECE5563ED}" type="presOf" srcId="{1AE29C0E-E8E9-42E4-A2E3-5BE8E5FB1551}" destId="{2DBF793B-E616-477F-B1D2-58C34160B6D7}" srcOrd="0" destOrd="0" presId="urn:microsoft.com/office/officeart/2018/2/layout/IconVerticalSolidList"/>
    <dgm:cxn modelId="{600C1CA3-53CB-42F5-BDD1-5C4939F44B27}" srcId="{1AE29C0E-E8E9-42E4-A2E3-5BE8E5FB1551}" destId="{930BE87E-DB38-43E4-A9B5-625DC8753E96}" srcOrd="1" destOrd="0" parTransId="{1CC5D569-0FE0-43D3-8DC2-146F0470B5AD}" sibTransId="{F46217AE-C6B8-4B21-BCA2-1403985B0363}"/>
    <dgm:cxn modelId="{AC2D84A5-2ABE-4727-A272-8B57E1542290}" type="presOf" srcId="{62C9C91C-1A05-4812-8EE0-A990CAE735D8}" destId="{82C4B074-42FC-4F71-8CA0-40CAC50BB9A6}" srcOrd="0" destOrd="0" presId="urn:microsoft.com/office/officeart/2018/2/layout/IconVerticalSolidList"/>
    <dgm:cxn modelId="{B0871DCB-A668-4F0D-B599-9E29867C26E4}" type="presOf" srcId="{930BE87E-DB38-43E4-A9B5-625DC8753E96}" destId="{3D0E2965-0307-41FF-B6F7-EB408B90D27D}" srcOrd="0" destOrd="0" presId="urn:microsoft.com/office/officeart/2018/2/layout/IconVerticalSolidList"/>
    <dgm:cxn modelId="{D47F68FF-8EB7-4FBD-B045-F4AFDF5C0BC5}" srcId="{1AE29C0E-E8E9-42E4-A2E3-5BE8E5FB1551}" destId="{62C9C91C-1A05-4812-8EE0-A990CAE735D8}" srcOrd="0" destOrd="0" parTransId="{F65F8F9D-0B10-4F96-A82F-EBEF203A176A}" sibTransId="{B3F10E71-956B-4A21-90C8-AC95555AB9E6}"/>
    <dgm:cxn modelId="{EDDDEA39-1854-443B-B4B5-5B20D982A28B}" type="presParOf" srcId="{2DBF793B-E616-477F-B1D2-58C34160B6D7}" destId="{83CBF0D8-5FB0-4B39-BFDB-3BCE5E5C38E9}" srcOrd="0" destOrd="0" presId="urn:microsoft.com/office/officeart/2018/2/layout/IconVerticalSolidList"/>
    <dgm:cxn modelId="{4B7E2612-6D12-46F7-9ABE-9225C2228603}" type="presParOf" srcId="{83CBF0D8-5FB0-4B39-BFDB-3BCE5E5C38E9}" destId="{5B08B19F-6061-4C1C-847D-9AB49EBF1E85}" srcOrd="0" destOrd="0" presId="urn:microsoft.com/office/officeart/2018/2/layout/IconVerticalSolidList"/>
    <dgm:cxn modelId="{B9438FE8-F7A0-40DF-A09C-C32D34CB5655}" type="presParOf" srcId="{83CBF0D8-5FB0-4B39-BFDB-3BCE5E5C38E9}" destId="{6092EC4D-1F76-4D7C-9C6D-667C0E3DF356}" srcOrd="1" destOrd="0" presId="urn:microsoft.com/office/officeart/2018/2/layout/IconVerticalSolidList"/>
    <dgm:cxn modelId="{11B2FB8A-78DD-4226-94B6-BC9B2FBC4C22}" type="presParOf" srcId="{83CBF0D8-5FB0-4B39-BFDB-3BCE5E5C38E9}" destId="{73A463E0-30FE-4DE4-B882-8667D4D0B72C}" srcOrd="2" destOrd="0" presId="urn:microsoft.com/office/officeart/2018/2/layout/IconVerticalSolidList"/>
    <dgm:cxn modelId="{0A85004E-607E-4FB7-95E2-7D9D569E9982}" type="presParOf" srcId="{83CBF0D8-5FB0-4B39-BFDB-3BCE5E5C38E9}" destId="{82C4B074-42FC-4F71-8CA0-40CAC50BB9A6}" srcOrd="3" destOrd="0" presId="urn:microsoft.com/office/officeart/2018/2/layout/IconVerticalSolidList"/>
    <dgm:cxn modelId="{B8EA4F65-5AC3-403C-94C1-61E8AB39D69A}" type="presParOf" srcId="{2DBF793B-E616-477F-B1D2-58C34160B6D7}" destId="{1A0493C4-F43A-4181-9D23-518DCF26DFEC}" srcOrd="1" destOrd="0" presId="urn:microsoft.com/office/officeart/2018/2/layout/IconVerticalSolidList"/>
    <dgm:cxn modelId="{EA8FCFE2-6A14-4D9C-B350-46AFDFEACFC6}" type="presParOf" srcId="{2DBF793B-E616-477F-B1D2-58C34160B6D7}" destId="{65FAAC81-C153-4F9A-BEE9-CDD835E9920D}" srcOrd="2" destOrd="0" presId="urn:microsoft.com/office/officeart/2018/2/layout/IconVerticalSolidList"/>
    <dgm:cxn modelId="{DC06AE3C-2658-4519-B42A-CB8E23F32A90}" type="presParOf" srcId="{65FAAC81-C153-4F9A-BEE9-CDD835E9920D}" destId="{40A87ABF-40F8-48D1-A801-016A5B913B35}" srcOrd="0" destOrd="0" presId="urn:microsoft.com/office/officeart/2018/2/layout/IconVerticalSolidList"/>
    <dgm:cxn modelId="{C4C55FEB-F74D-46EB-9F0A-87EA53C8A3A7}" type="presParOf" srcId="{65FAAC81-C153-4F9A-BEE9-CDD835E9920D}" destId="{B3E45E03-C65C-4A01-9A01-0B6895401C8B}" srcOrd="1" destOrd="0" presId="urn:microsoft.com/office/officeart/2018/2/layout/IconVerticalSolidList"/>
    <dgm:cxn modelId="{8DF73CDE-B9D8-41FA-8EBA-BAA00A9F8361}" type="presParOf" srcId="{65FAAC81-C153-4F9A-BEE9-CDD835E9920D}" destId="{F801E396-82F9-4243-84F0-2091D474CA51}" srcOrd="2" destOrd="0" presId="urn:microsoft.com/office/officeart/2018/2/layout/IconVerticalSolidList"/>
    <dgm:cxn modelId="{71FBEDA0-B061-499A-8F81-C18E4B59EAC0}" type="presParOf" srcId="{65FAAC81-C153-4F9A-BEE9-CDD835E9920D}" destId="{3D0E2965-0307-41FF-B6F7-EB408B90D2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F53110-5E37-4871-85E3-8E529F7303FD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26598-108A-4529-B6BC-D3C8444AE8E3}">
      <dgm:prSet/>
      <dgm:spPr/>
      <dgm:t>
        <a:bodyPr/>
        <a:lstStyle/>
        <a:p>
          <a:endParaRPr lang="en-US" dirty="0"/>
        </a:p>
      </dgm:t>
    </dgm:pt>
    <dgm:pt modelId="{FEB37821-46A6-44B0-A9C7-EEE3C625CCFA}" type="parTrans" cxnId="{C38C68AD-E011-4F55-BD0D-9176F5EBAF49}">
      <dgm:prSet/>
      <dgm:spPr/>
      <dgm:t>
        <a:bodyPr/>
        <a:lstStyle/>
        <a:p>
          <a:endParaRPr lang="en-US"/>
        </a:p>
      </dgm:t>
    </dgm:pt>
    <dgm:pt modelId="{6EC97DD6-3DC5-4940-8E00-0F80EC208320}" type="sibTrans" cxnId="{C38C68AD-E011-4F55-BD0D-9176F5EBAF49}">
      <dgm:prSet/>
      <dgm:spPr/>
      <dgm:t>
        <a:bodyPr/>
        <a:lstStyle/>
        <a:p>
          <a:endParaRPr lang="en-US"/>
        </a:p>
      </dgm:t>
    </dgm:pt>
    <dgm:pt modelId="{58A2BA8F-9C54-4693-B0B6-AE099178A904}">
      <dgm:prSet/>
      <dgm:spPr/>
      <dgm:t>
        <a:bodyPr/>
        <a:lstStyle/>
        <a:p>
          <a:endParaRPr lang="en-US" dirty="0"/>
        </a:p>
      </dgm:t>
    </dgm:pt>
    <dgm:pt modelId="{F4A95FC6-1781-48DF-B5FA-FF4BCF1220EB}" type="parTrans" cxnId="{89A19628-D370-48E6-9F88-CE6437574F86}">
      <dgm:prSet/>
      <dgm:spPr/>
      <dgm:t>
        <a:bodyPr/>
        <a:lstStyle/>
        <a:p>
          <a:endParaRPr lang="en-US"/>
        </a:p>
      </dgm:t>
    </dgm:pt>
    <dgm:pt modelId="{D84A9B9F-34D4-4FB0-91F2-54553A3830D9}" type="sibTrans" cxnId="{89A19628-D370-48E6-9F88-CE6437574F86}">
      <dgm:prSet/>
      <dgm:spPr/>
      <dgm:t>
        <a:bodyPr/>
        <a:lstStyle/>
        <a:p>
          <a:endParaRPr lang="en-US"/>
        </a:p>
      </dgm:t>
    </dgm:pt>
    <dgm:pt modelId="{E176E0FA-1742-D64A-B9BD-0745C8FE97BB}" type="pres">
      <dgm:prSet presAssocID="{A2F53110-5E37-4871-85E3-8E529F7303FD}" presName="outerComposite" presStyleCnt="0">
        <dgm:presLayoutVars>
          <dgm:chMax val="5"/>
          <dgm:dir/>
          <dgm:resizeHandles val="exact"/>
        </dgm:presLayoutVars>
      </dgm:prSet>
      <dgm:spPr/>
    </dgm:pt>
    <dgm:pt modelId="{C7A286A0-D9A7-C141-B830-0254CB3F8DAA}" type="pres">
      <dgm:prSet presAssocID="{A2F53110-5E37-4871-85E3-8E529F7303FD}" presName="dummyMaxCanvas" presStyleCnt="0">
        <dgm:presLayoutVars/>
      </dgm:prSet>
      <dgm:spPr/>
    </dgm:pt>
    <dgm:pt modelId="{D198E874-D755-D94C-83AF-D5D31F2F7722}" type="pres">
      <dgm:prSet presAssocID="{A2F53110-5E37-4871-85E3-8E529F7303FD}" presName="TwoNodes_1" presStyleLbl="node1" presStyleIdx="0" presStyleCnt="2" custScaleX="114107">
        <dgm:presLayoutVars>
          <dgm:bulletEnabled val="1"/>
        </dgm:presLayoutVars>
      </dgm:prSet>
      <dgm:spPr/>
    </dgm:pt>
    <dgm:pt modelId="{4BC2DAD7-B8C1-2045-BD26-D2A1081578C3}" type="pres">
      <dgm:prSet presAssocID="{A2F53110-5E37-4871-85E3-8E529F7303FD}" presName="TwoNodes_2" presStyleLbl="node1" presStyleIdx="1" presStyleCnt="2" custScaleX="110098" custScaleY="144539" custLinFactNeighborX="-264" custLinFactNeighborY="1096">
        <dgm:presLayoutVars>
          <dgm:bulletEnabled val="1"/>
        </dgm:presLayoutVars>
      </dgm:prSet>
      <dgm:spPr/>
    </dgm:pt>
    <dgm:pt modelId="{7E51CEE5-4F7D-F84D-AF46-262F7AD873C8}" type="pres">
      <dgm:prSet presAssocID="{A2F53110-5E37-4871-85E3-8E529F7303FD}" presName="TwoConn_1-2" presStyleLbl="fgAccFollowNode1" presStyleIdx="0" presStyleCnt="1" custScaleY="74353">
        <dgm:presLayoutVars>
          <dgm:bulletEnabled val="1"/>
        </dgm:presLayoutVars>
      </dgm:prSet>
      <dgm:spPr/>
    </dgm:pt>
    <dgm:pt modelId="{3170DC98-3254-B341-850D-F144BCCFCE83}" type="pres">
      <dgm:prSet presAssocID="{A2F53110-5E37-4871-85E3-8E529F7303FD}" presName="TwoNodes_1_text" presStyleLbl="node1" presStyleIdx="1" presStyleCnt="2">
        <dgm:presLayoutVars>
          <dgm:bulletEnabled val="1"/>
        </dgm:presLayoutVars>
      </dgm:prSet>
      <dgm:spPr/>
    </dgm:pt>
    <dgm:pt modelId="{8E40B685-2D38-E34F-9CA2-CA97D99EFE68}" type="pres">
      <dgm:prSet presAssocID="{A2F53110-5E37-4871-85E3-8E529F7303FD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BA71B25-12A5-B044-820E-9DDFEA8B5EDA}" type="presOf" srcId="{58A2BA8F-9C54-4693-B0B6-AE099178A904}" destId="{4BC2DAD7-B8C1-2045-BD26-D2A1081578C3}" srcOrd="0" destOrd="0" presId="urn:microsoft.com/office/officeart/2005/8/layout/vProcess5"/>
    <dgm:cxn modelId="{89A19628-D370-48E6-9F88-CE6437574F86}" srcId="{A2F53110-5E37-4871-85E3-8E529F7303FD}" destId="{58A2BA8F-9C54-4693-B0B6-AE099178A904}" srcOrd="1" destOrd="0" parTransId="{F4A95FC6-1781-48DF-B5FA-FF4BCF1220EB}" sibTransId="{D84A9B9F-34D4-4FB0-91F2-54553A3830D9}"/>
    <dgm:cxn modelId="{1BB2D538-C141-614B-83C5-A57ADF2BFDD3}" type="presOf" srcId="{58A2BA8F-9C54-4693-B0B6-AE099178A904}" destId="{8E40B685-2D38-E34F-9CA2-CA97D99EFE68}" srcOrd="1" destOrd="0" presId="urn:microsoft.com/office/officeart/2005/8/layout/vProcess5"/>
    <dgm:cxn modelId="{DAEE655D-1690-124D-A37E-CBCB6E9F4FE7}" type="presOf" srcId="{6EC97DD6-3DC5-4940-8E00-0F80EC208320}" destId="{7E51CEE5-4F7D-F84D-AF46-262F7AD873C8}" srcOrd="0" destOrd="0" presId="urn:microsoft.com/office/officeart/2005/8/layout/vProcess5"/>
    <dgm:cxn modelId="{88880F6F-DA72-C843-B207-89F69846C870}" type="presOf" srcId="{32326598-108A-4529-B6BC-D3C8444AE8E3}" destId="{3170DC98-3254-B341-850D-F144BCCFCE83}" srcOrd="1" destOrd="0" presId="urn:microsoft.com/office/officeart/2005/8/layout/vProcess5"/>
    <dgm:cxn modelId="{4AA67B76-B3DE-4C4B-B127-F00879D20B2E}" type="presOf" srcId="{A2F53110-5E37-4871-85E3-8E529F7303FD}" destId="{E176E0FA-1742-D64A-B9BD-0745C8FE97BB}" srcOrd="0" destOrd="0" presId="urn:microsoft.com/office/officeart/2005/8/layout/vProcess5"/>
    <dgm:cxn modelId="{C38C68AD-E011-4F55-BD0D-9176F5EBAF49}" srcId="{A2F53110-5E37-4871-85E3-8E529F7303FD}" destId="{32326598-108A-4529-B6BC-D3C8444AE8E3}" srcOrd="0" destOrd="0" parTransId="{FEB37821-46A6-44B0-A9C7-EEE3C625CCFA}" sibTransId="{6EC97DD6-3DC5-4940-8E00-0F80EC208320}"/>
    <dgm:cxn modelId="{7595F5B6-B70F-8D44-BBC4-C8EE04399109}" type="presOf" srcId="{32326598-108A-4529-B6BC-D3C8444AE8E3}" destId="{D198E874-D755-D94C-83AF-D5D31F2F7722}" srcOrd="0" destOrd="0" presId="urn:microsoft.com/office/officeart/2005/8/layout/vProcess5"/>
    <dgm:cxn modelId="{DD71C1DF-8D4A-CF41-A36C-0C2E48FE5822}" type="presParOf" srcId="{E176E0FA-1742-D64A-B9BD-0745C8FE97BB}" destId="{C7A286A0-D9A7-C141-B830-0254CB3F8DAA}" srcOrd="0" destOrd="0" presId="urn:microsoft.com/office/officeart/2005/8/layout/vProcess5"/>
    <dgm:cxn modelId="{E9CB4DAD-8A3B-3145-8DA0-0FA3C390F5E9}" type="presParOf" srcId="{E176E0FA-1742-D64A-B9BD-0745C8FE97BB}" destId="{D198E874-D755-D94C-83AF-D5D31F2F7722}" srcOrd="1" destOrd="0" presId="urn:microsoft.com/office/officeart/2005/8/layout/vProcess5"/>
    <dgm:cxn modelId="{BF586999-35B8-2D4F-92F3-BA50EEE63638}" type="presParOf" srcId="{E176E0FA-1742-D64A-B9BD-0745C8FE97BB}" destId="{4BC2DAD7-B8C1-2045-BD26-D2A1081578C3}" srcOrd="2" destOrd="0" presId="urn:microsoft.com/office/officeart/2005/8/layout/vProcess5"/>
    <dgm:cxn modelId="{F5D49C5A-A6BA-3F44-8B2C-086573912F0A}" type="presParOf" srcId="{E176E0FA-1742-D64A-B9BD-0745C8FE97BB}" destId="{7E51CEE5-4F7D-F84D-AF46-262F7AD873C8}" srcOrd="3" destOrd="0" presId="urn:microsoft.com/office/officeart/2005/8/layout/vProcess5"/>
    <dgm:cxn modelId="{675F7F97-A0A5-A645-9535-1DF508CF7B8D}" type="presParOf" srcId="{E176E0FA-1742-D64A-B9BD-0745C8FE97BB}" destId="{3170DC98-3254-B341-850D-F144BCCFCE83}" srcOrd="4" destOrd="0" presId="urn:microsoft.com/office/officeart/2005/8/layout/vProcess5"/>
    <dgm:cxn modelId="{D734E775-4174-154D-87B8-9EA4FB5CB4BB}" type="presParOf" srcId="{E176E0FA-1742-D64A-B9BD-0745C8FE97BB}" destId="{8E40B685-2D38-E34F-9CA2-CA97D99EFE6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4CC072-C3D5-4B58-9412-74143C7A02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EB5860-B605-47D5-A267-4F08A9AF41E8}">
      <dgm:prSet custT="1"/>
      <dgm:spPr/>
      <dgm:t>
        <a:bodyPr/>
        <a:lstStyle/>
        <a:p>
          <a:endParaRPr lang="en-US" sz="2800" dirty="0"/>
        </a:p>
      </dgm:t>
    </dgm:pt>
    <dgm:pt modelId="{01E3D2B7-1F9C-49A5-98EC-4937405825D9}" type="parTrans" cxnId="{2934C80F-1365-439E-8F68-C9AC1A4A5C57}">
      <dgm:prSet/>
      <dgm:spPr/>
      <dgm:t>
        <a:bodyPr/>
        <a:lstStyle/>
        <a:p>
          <a:endParaRPr lang="en-US" sz="1600"/>
        </a:p>
      </dgm:t>
    </dgm:pt>
    <dgm:pt modelId="{D07A5F5F-0C18-4826-95B3-C1F709E0C5FC}" type="sibTrans" cxnId="{2934C80F-1365-439E-8F68-C9AC1A4A5C57}">
      <dgm:prSet/>
      <dgm:spPr/>
      <dgm:t>
        <a:bodyPr/>
        <a:lstStyle/>
        <a:p>
          <a:endParaRPr lang="en-US"/>
        </a:p>
      </dgm:t>
    </dgm:pt>
    <dgm:pt modelId="{E643048B-DE59-8C42-9950-315580D1EBDA}">
      <dgm:prSet/>
      <dgm:spPr/>
      <dgm:t>
        <a:bodyPr/>
        <a:lstStyle/>
        <a:p>
          <a:endParaRPr lang="en-GB"/>
        </a:p>
      </dgm:t>
    </dgm:pt>
    <dgm:pt modelId="{B900AE37-FF02-7D47-92F2-831EE22C99A8}" type="parTrans" cxnId="{67680665-ED09-2D41-8609-86FA1F45CE3C}">
      <dgm:prSet/>
      <dgm:spPr/>
      <dgm:t>
        <a:bodyPr/>
        <a:lstStyle/>
        <a:p>
          <a:endParaRPr lang="en-GB"/>
        </a:p>
      </dgm:t>
    </dgm:pt>
    <dgm:pt modelId="{7F94D55F-DA89-A74B-BCD8-48B4C98ECF5A}" type="sibTrans" cxnId="{67680665-ED09-2D41-8609-86FA1F45CE3C}">
      <dgm:prSet/>
      <dgm:spPr/>
      <dgm:t>
        <a:bodyPr/>
        <a:lstStyle/>
        <a:p>
          <a:endParaRPr lang="en-GB"/>
        </a:p>
      </dgm:t>
    </dgm:pt>
    <dgm:pt modelId="{BA30F261-1C82-1940-AD5F-3817522824B6}" type="pres">
      <dgm:prSet presAssocID="{364CC072-C3D5-4B58-9412-74143C7A021C}" presName="linear" presStyleCnt="0">
        <dgm:presLayoutVars>
          <dgm:animLvl val="lvl"/>
          <dgm:resizeHandles val="exact"/>
        </dgm:presLayoutVars>
      </dgm:prSet>
      <dgm:spPr/>
    </dgm:pt>
    <dgm:pt modelId="{39B72D0E-F0F3-5145-ADFD-BFD1BD812A7F}" type="pres">
      <dgm:prSet presAssocID="{E643048B-DE59-8C42-9950-315580D1EB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965B48-5A49-1D45-A028-A20BEBEE6317}" type="pres">
      <dgm:prSet presAssocID="{7F94D55F-DA89-A74B-BCD8-48B4C98ECF5A}" presName="spacer" presStyleCnt="0"/>
      <dgm:spPr/>
    </dgm:pt>
    <dgm:pt modelId="{F0F07E39-D380-4A4C-8E60-A3A0687FA3C9}" type="pres">
      <dgm:prSet presAssocID="{6FEB5860-B605-47D5-A267-4F08A9AF41E8}" presName="parentText" presStyleLbl="node1" presStyleIdx="1" presStyleCnt="2" custScaleY="247370" custLinFactNeighborX="2567" custLinFactNeighborY="-46">
        <dgm:presLayoutVars>
          <dgm:chMax val="0"/>
          <dgm:bulletEnabled val="1"/>
        </dgm:presLayoutVars>
      </dgm:prSet>
      <dgm:spPr/>
    </dgm:pt>
  </dgm:ptLst>
  <dgm:cxnLst>
    <dgm:cxn modelId="{2934C80F-1365-439E-8F68-C9AC1A4A5C57}" srcId="{364CC072-C3D5-4B58-9412-74143C7A021C}" destId="{6FEB5860-B605-47D5-A267-4F08A9AF41E8}" srcOrd="1" destOrd="0" parTransId="{01E3D2B7-1F9C-49A5-98EC-4937405825D9}" sibTransId="{D07A5F5F-0C18-4826-95B3-C1F709E0C5FC}"/>
    <dgm:cxn modelId="{3973D314-2A50-8F4C-A596-B062C333041F}" type="presOf" srcId="{6FEB5860-B605-47D5-A267-4F08A9AF41E8}" destId="{F0F07E39-D380-4A4C-8E60-A3A0687FA3C9}" srcOrd="0" destOrd="0" presId="urn:microsoft.com/office/officeart/2005/8/layout/vList2"/>
    <dgm:cxn modelId="{C0649852-ABB0-6E44-8AC1-F8C33C4110F6}" type="presOf" srcId="{364CC072-C3D5-4B58-9412-74143C7A021C}" destId="{BA30F261-1C82-1940-AD5F-3817522824B6}" srcOrd="0" destOrd="0" presId="urn:microsoft.com/office/officeart/2005/8/layout/vList2"/>
    <dgm:cxn modelId="{67680665-ED09-2D41-8609-86FA1F45CE3C}" srcId="{364CC072-C3D5-4B58-9412-74143C7A021C}" destId="{E643048B-DE59-8C42-9950-315580D1EBDA}" srcOrd="0" destOrd="0" parTransId="{B900AE37-FF02-7D47-92F2-831EE22C99A8}" sibTransId="{7F94D55F-DA89-A74B-BCD8-48B4C98ECF5A}"/>
    <dgm:cxn modelId="{9CBEB484-ACBC-334D-A3A8-193C714BD09B}" type="presOf" srcId="{E643048B-DE59-8C42-9950-315580D1EBDA}" destId="{39B72D0E-F0F3-5145-ADFD-BFD1BD812A7F}" srcOrd="0" destOrd="0" presId="urn:microsoft.com/office/officeart/2005/8/layout/vList2"/>
    <dgm:cxn modelId="{0026EC23-4577-5546-A01F-4729700E1C55}" type="presParOf" srcId="{BA30F261-1C82-1940-AD5F-3817522824B6}" destId="{39B72D0E-F0F3-5145-ADFD-BFD1BD812A7F}" srcOrd="0" destOrd="0" presId="urn:microsoft.com/office/officeart/2005/8/layout/vList2"/>
    <dgm:cxn modelId="{F904FEBE-6B83-9842-8809-BD0F6698D3F1}" type="presParOf" srcId="{BA30F261-1C82-1940-AD5F-3817522824B6}" destId="{0D965B48-5A49-1D45-A028-A20BEBEE6317}" srcOrd="1" destOrd="0" presId="urn:microsoft.com/office/officeart/2005/8/layout/vList2"/>
    <dgm:cxn modelId="{6D27765B-FA74-BE4F-BA3D-F945095B8527}" type="presParOf" srcId="{BA30F261-1C82-1940-AD5F-3817522824B6}" destId="{F0F07E39-D380-4A4C-8E60-A3A0687FA3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4CC072-C3D5-4B58-9412-74143C7A02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EB5860-B605-47D5-A267-4F08A9AF41E8}">
      <dgm:prSet custT="1"/>
      <dgm:spPr/>
      <dgm:t>
        <a:bodyPr/>
        <a:lstStyle/>
        <a:p>
          <a:endParaRPr lang="en-US" sz="2800" dirty="0"/>
        </a:p>
      </dgm:t>
    </dgm:pt>
    <dgm:pt modelId="{01E3D2B7-1F9C-49A5-98EC-4937405825D9}" type="parTrans" cxnId="{2934C80F-1365-439E-8F68-C9AC1A4A5C57}">
      <dgm:prSet/>
      <dgm:spPr/>
      <dgm:t>
        <a:bodyPr/>
        <a:lstStyle/>
        <a:p>
          <a:endParaRPr lang="en-US" sz="1600"/>
        </a:p>
      </dgm:t>
    </dgm:pt>
    <dgm:pt modelId="{D07A5F5F-0C18-4826-95B3-C1F709E0C5FC}" type="sibTrans" cxnId="{2934C80F-1365-439E-8F68-C9AC1A4A5C57}">
      <dgm:prSet/>
      <dgm:spPr/>
      <dgm:t>
        <a:bodyPr/>
        <a:lstStyle/>
        <a:p>
          <a:endParaRPr lang="en-US"/>
        </a:p>
      </dgm:t>
    </dgm:pt>
    <dgm:pt modelId="{42E463D1-6801-1641-8A61-D0D8DC4789BF}">
      <dgm:prSet/>
      <dgm:spPr/>
      <dgm:t>
        <a:bodyPr/>
        <a:lstStyle/>
        <a:p>
          <a:endParaRPr lang="en-US" dirty="0"/>
        </a:p>
      </dgm:t>
    </dgm:pt>
    <dgm:pt modelId="{C3A913CE-4BAB-B84B-AF7D-C5DD5D73B014}" type="parTrans" cxnId="{28D55B48-8AC4-9046-AB16-2479D7DB4A98}">
      <dgm:prSet/>
      <dgm:spPr/>
      <dgm:t>
        <a:bodyPr/>
        <a:lstStyle/>
        <a:p>
          <a:endParaRPr lang="en-GB"/>
        </a:p>
      </dgm:t>
    </dgm:pt>
    <dgm:pt modelId="{6E80D922-5CEC-2543-BAC7-D853B7E767D5}" type="sibTrans" cxnId="{28D55B48-8AC4-9046-AB16-2479D7DB4A98}">
      <dgm:prSet/>
      <dgm:spPr/>
      <dgm:t>
        <a:bodyPr/>
        <a:lstStyle/>
        <a:p>
          <a:endParaRPr lang="en-GB"/>
        </a:p>
      </dgm:t>
    </dgm:pt>
    <dgm:pt modelId="{BA30F261-1C82-1940-AD5F-3817522824B6}" type="pres">
      <dgm:prSet presAssocID="{364CC072-C3D5-4B58-9412-74143C7A021C}" presName="linear" presStyleCnt="0">
        <dgm:presLayoutVars>
          <dgm:animLvl val="lvl"/>
          <dgm:resizeHandles val="exact"/>
        </dgm:presLayoutVars>
      </dgm:prSet>
      <dgm:spPr/>
    </dgm:pt>
    <dgm:pt modelId="{F0F07E39-D380-4A4C-8E60-A3A0687FA3C9}" type="pres">
      <dgm:prSet presAssocID="{6FEB5860-B605-47D5-A267-4F08A9AF41E8}" presName="parentText" presStyleLbl="node1" presStyleIdx="0" presStyleCnt="2" custScaleY="117328" custLinFactY="-73063" custLinFactNeighborX="-83" custLinFactNeighborY="-100000">
        <dgm:presLayoutVars>
          <dgm:chMax val="0"/>
          <dgm:bulletEnabled val="1"/>
        </dgm:presLayoutVars>
      </dgm:prSet>
      <dgm:spPr/>
    </dgm:pt>
    <dgm:pt modelId="{54A2E61F-E23D-B242-93AF-8282E4BEE3D4}" type="pres">
      <dgm:prSet presAssocID="{D07A5F5F-0C18-4826-95B3-C1F709E0C5FC}" presName="spacer" presStyleCnt="0"/>
      <dgm:spPr/>
    </dgm:pt>
    <dgm:pt modelId="{484A5257-B5B5-3F4D-8949-539BD814B135}" type="pres">
      <dgm:prSet presAssocID="{42E463D1-6801-1641-8A61-D0D8DC4789BF}" presName="parentText" presStyleLbl="node1" presStyleIdx="1" presStyleCnt="2" custScaleY="283962" custLinFactNeighborX="-83" custLinFactNeighborY="-88960">
        <dgm:presLayoutVars>
          <dgm:chMax val="0"/>
          <dgm:bulletEnabled val="1"/>
        </dgm:presLayoutVars>
      </dgm:prSet>
      <dgm:spPr/>
    </dgm:pt>
  </dgm:ptLst>
  <dgm:cxnLst>
    <dgm:cxn modelId="{2934C80F-1365-439E-8F68-C9AC1A4A5C57}" srcId="{364CC072-C3D5-4B58-9412-74143C7A021C}" destId="{6FEB5860-B605-47D5-A267-4F08A9AF41E8}" srcOrd="0" destOrd="0" parTransId="{01E3D2B7-1F9C-49A5-98EC-4937405825D9}" sibTransId="{D07A5F5F-0C18-4826-95B3-C1F709E0C5FC}"/>
    <dgm:cxn modelId="{28D55B48-8AC4-9046-AB16-2479D7DB4A98}" srcId="{364CC072-C3D5-4B58-9412-74143C7A021C}" destId="{42E463D1-6801-1641-8A61-D0D8DC4789BF}" srcOrd="1" destOrd="0" parTransId="{C3A913CE-4BAB-B84B-AF7D-C5DD5D73B014}" sibTransId="{6E80D922-5CEC-2543-BAC7-D853B7E767D5}"/>
    <dgm:cxn modelId="{C0649852-ABB0-6E44-8AC1-F8C33C4110F6}" type="presOf" srcId="{364CC072-C3D5-4B58-9412-74143C7A021C}" destId="{BA30F261-1C82-1940-AD5F-3817522824B6}" srcOrd="0" destOrd="0" presId="urn:microsoft.com/office/officeart/2005/8/layout/vList2"/>
    <dgm:cxn modelId="{B77F5F7D-12EC-A449-A4C3-DC0CF556183E}" type="presOf" srcId="{42E463D1-6801-1641-8A61-D0D8DC4789BF}" destId="{484A5257-B5B5-3F4D-8949-539BD814B135}" srcOrd="0" destOrd="0" presId="urn:microsoft.com/office/officeart/2005/8/layout/vList2"/>
    <dgm:cxn modelId="{7400E88B-1B8D-A14B-B488-707F1CBB570A}" type="presOf" srcId="{6FEB5860-B605-47D5-A267-4F08A9AF41E8}" destId="{F0F07E39-D380-4A4C-8E60-A3A0687FA3C9}" srcOrd="0" destOrd="0" presId="urn:microsoft.com/office/officeart/2005/8/layout/vList2"/>
    <dgm:cxn modelId="{CA59B814-B058-D94E-AD7A-9A8124B63B93}" type="presParOf" srcId="{BA30F261-1C82-1940-AD5F-3817522824B6}" destId="{F0F07E39-D380-4A4C-8E60-A3A0687FA3C9}" srcOrd="0" destOrd="0" presId="urn:microsoft.com/office/officeart/2005/8/layout/vList2"/>
    <dgm:cxn modelId="{87560394-40DF-6B40-AFA4-9FD7DB9F40E2}" type="presParOf" srcId="{BA30F261-1C82-1940-AD5F-3817522824B6}" destId="{54A2E61F-E23D-B242-93AF-8282E4BEE3D4}" srcOrd="1" destOrd="0" presId="urn:microsoft.com/office/officeart/2005/8/layout/vList2"/>
    <dgm:cxn modelId="{AC804905-99E5-2342-A848-03017418F3AA}" type="presParOf" srcId="{BA30F261-1C82-1940-AD5F-3817522824B6}" destId="{484A5257-B5B5-3F4D-8949-539BD814B13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FEEAD-1A2B-3D46-8CA7-E186D397119A}">
      <dsp:nvSpPr>
        <dsp:cNvPr id="0" name=""/>
        <dsp:cNvSpPr/>
      </dsp:nvSpPr>
      <dsp:spPr>
        <a:xfrm>
          <a:off x="0" y="241079"/>
          <a:ext cx="64928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91592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Insurance Business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Policy Types: Passive vs Attritional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Business Question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Project Pipeline</a:t>
          </a:r>
        </a:p>
      </dsp:txBody>
      <dsp:txXfrm>
        <a:off x="0" y="241079"/>
        <a:ext cx="6492875" cy="1587600"/>
      </dsp:txXfrm>
    </dsp:sp>
    <dsp:sp modelId="{F5CE9968-222B-B34F-A667-7EBDC5E0ED1D}">
      <dsp:nvSpPr>
        <dsp:cNvPr id="0" name=""/>
        <dsp:cNvSpPr/>
      </dsp:nvSpPr>
      <dsp:spPr>
        <a:xfrm>
          <a:off x="324643" y="34439"/>
          <a:ext cx="4545012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Section 1 - Define: Scope of Project</a:t>
          </a:r>
        </a:p>
      </dsp:txBody>
      <dsp:txXfrm>
        <a:off x="344818" y="54614"/>
        <a:ext cx="4504662" cy="372930"/>
      </dsp:txXfrm>
    </dsp:sp>
    <dsp:sp modelId="{4BFB5025-0C54-4F4B-9162-5777658CC2F3}">
      <dsp:nvSpPr>
        <dsp:cNvPr id="0" name=""/>
        <dsp:cNvSpPr/>
      </dsp:nvSpPr>
      <dsp:spPr>
        <a:xfrm>
          <a:off x="0" y="2110919"/>
          <a:ext cx="64928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91592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1: Claim Prediction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Dataset 1: Data Source Validation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2: Loss Ratio Prediction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Dataset 2: Data Source Validation</a:t>
          </a:r>
        </a:p>
      </dsp:txBody>
      <dsp:txXfrm>
        <a:off x="0" y="2110919"/>
        <a:ext cx="6492875" cy="1587600"/>
      </dsp:txXfrm>
    </dsp:sp>
    <dsp:sp modelId="{19D05682-8696-9D40-B8C8-58DA31B2794C}">
      <dsp:nvSpPr>
        <dsp:cNvPr id="0" name=""/>
        <dsp:cNvSpPr/>
      </dsp:nvSpPr>
      <dsp:spPr>
        <a:xfrm>
          <a:off x="324643" y="1904279"/>
          <a:ext cx="4545012" cy="4132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Section 2 - Design: Data Analysis </a:t>
          </a:r>
        </a:p>
      </dsp:txBody>
      <dsp:txXfrm>
        <a:off x="344818" y="1924454"/>
        <a:ext cx="4504662" cy="372930"/>
      </dsp:txXfrm>
    </dsp:sp>
    <dsp:sp modelId="{9B55C5C0-E5CD-C34B-B318-328DE3A9E2B7}">
      <dsp:nvSpPr>
        <dsp:cNvPr id="0" name=""/>
        <dsp:cNvSpPr/>
      </dsp:nvSpPr>
      <dsp:spPr>
        <a:xfrm>
          <a:off x="0" y="3980759"/>
          <a:ext cx="6492875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91592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Workflow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1: Results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2: Results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Revenue Model Estimation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Deployment</a:t>
          </a:r>
        </a:p>
      </dsp:txBody>
      <dsp:txXfrm>
        <a:off x="0" y="3980759"/>
        <a:ext cx="6492875" cy="1852200"/>
      </dsp:txXfrm>
    </dsp:sp>
    <dsp:sp modelId="{102E6308-97F2-A544-9406-A1CB84E2858D}">
      <dsp:nvSpPr>
        <dsp:cNvPr id="0" name=""/>
        <dsp:cNvSpPr/>
      </dsp:nvSpPr>
      <dsp:spPr>
        <a:xfrm>
          <a:off x="324643" y="3774119"/>
          <a:ext cx="4545012" cy="413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Section 3 - Delivery: Model Evaluation </a:t>
          </a:r>
        </a:p>
      </dsp:txBody>
      <dsp:txXfrm>
        <a:off x="344818" y="3794294"/>
        <a:ext cx="4504662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2D006-248D-4334-A58F-68E9C24DC7FD}">
      <dsp:nvSpPr>
        <dsp:cNvPr id="0" name=""/>
        <dsp:cNvSpPr/>
      </dsp:nvSpPr>
      <dsp:spPr>
        <a:xfrm>
          <a:off x="-16507" y="1070667"/>
          <a:ext cx="7518973" cy="1477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3A45B-CAEF-40B7-B682-479D48E23F47}">
      <dsp:nvSpPr>
        <dsp:cNvPr id="0" name=""/>
        <dsp:cNvSpPr/>
      </dsp:nvSpPr>
      <dsp:spPr>
        <a:xfrm>
          <a:off x="398117" y="1284611"/>
          <a:ext cx="814178" cy="812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10D9E-7903-4463-B551-F3E7034AA723}">
      <dsp:nvSpPr>
        <dsp:cNvPr id="0" name=""/>
        <dsp:cNvSpPr/>
      </dsp:nvSpPr>
      <dsp:spPr>
        <a:xfrm>
          <a:off x="1102917" y="1016542"/>
          <a:ext cx="5880317" cy="1478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15" tIns="156515" rIns="156515" bIns="156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question is to predict New Business Policies as Passive or Attritional Policies.</a:t>
          </a:r>
        </a:p>
      </dsp:txBody>
      <dsp:txXfrm>
        <a:off x="1102917" y="1016542"/>
        <a:ext cx="5880317" cy="1478878"/>
      </dsp:txXfrm>
    </dsp:sp>
    <dsp:sp modelId="{1B182DAC-BAED-41CF-9379-DB16597D2088}">
      <dsp:nvSpPr>
        <dsp:cNvPr id="0" name=""/>
        <dsp:cNvSpPr/>
      </dsp:nvSpPr>
      <dsp:spPr>
        <a:xfrm>
          <a:off x="-16507" y="2775025"/>
          <a:ext cx="7518973" cy="17496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F9ACE-0151-42D4-A74F-257E1ABB9F18}">
      <dsp:nvSpPr>
        <dsp:cNvPr id="0" name=""/>
        <dsp:cNvSpPr/>
      </dsp:nvSpPr>
      <dsp:spPr>
        <a:xfrm>
          <a:off x="398117" y="3110918"/>
          <a:ext cx="814178" cy="812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8D965-B234-41D9-AFF9-4F620788AF81}">
      <dsp:nvSpPr>
        <dsp:cNvPr id="0" name=""/>
        <dsp:cNvSpPr/>
      </dsp:nvSpPr>
      <dsp:spPr>
        <a:xfrm>
          <a:off x="1691518" y="2926951"/>
          <a:ext cx="5807606" cy="1478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15" tIns="156515" rIns="156515" bIns="156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691518" y="2926951"/>
        <a:ext cx="5807606" cy="1478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8B19F-6061-4C1C-847D-9AB49EBF1E85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2EC4D-1F76-4D7C-9C6D-667C0E3DF35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4B074-42FC-4F71-8CA0-40CAC50BB9A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Claim Prediction Model can compliment the Loss Ratio model.</a:t>
          </a:r>
        </a:p>
      </dsp:txBody>
      <dsp:txXfrm>
        <a:off x="2039300" y="956381"/>
        <a:ext cx="4474303" cy="1765627"/>
      </dsp:txXfrm>
    </dsp:sp>
    <dsp:sp modelId="{40A87ABF-40F8-48D1-A801-016A5B913B3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45E03-C65C-4A01-9A01-0B6895401C8B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E2965-0307-41FF-B6F7-EB408B90D27D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can predict the probability of a New Business policy likely to have a claim.</a:t>
          </a:r>
        </a:p>
      </dsp:txBody>
      <dsp:txXfrm>
        <a:off x="2039300" y="3163416"/>
        <a:ext cx="4474303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8E874-D755-D94C-83AF-D5D31F2F7722}">
      <dsp:nvSpPr>
        <dsp:cNvPr id="0" name=""/>
        <dsp:cNvSpPr/>
      </dsp:nvSpPr>
      <dsp:spPr>
        <a:xfrm>
          <a:off x="-303914" y="0"/>
          <a:ext cx="5978726" cy="22974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-236625" y="67289"/>
        <a:ext cx="3417540" cy="2162852"/>
      </dsp:txXfrm>
    </dsp:sp>
    <dsp:sp modelId="{4BC2DAD7-B8C1-2045-BD26-D2A1081578C3}">
      <dsp:nvSpPr>
        <dsp:cNvPr id="0" name=""/>
        <dsp:cNvSpPr/>
      </dsp:nvSpPr>
      <dsp:spPr>
        <a:xfrm>
          <a:off x="521971" y="2807970"/>
          <a:ext cx="6274818" cy="229743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589260" y="2875259"/>
        <a:ext cx="3335063" cy="2162852"/>
      </dsp:txXfrm>
    </dsp:sp>
    <dsp:sp modelId="{7E51CEE5-4F7D-F84D-AF46-262F7AD873C8}">
      <dsp:nvSpPr>
        <dsp:cNvPr id="0" name=""/>
        <dsp:cNvSpPr/>
      </dsp:nvSpPr>
      <dsp:spPr>
        <a:xfrm>
          <a:off x="3951591" y="1806035"/>
          <a:ext cx="1493329" cy="149332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87590" y="1806035"/>
        <a:ext cx="821331" cy="11237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8B19F-6061-4C1C-847D-9AB49EBF1E85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2EC4D-1F76-4D7C-9C6D-667C0E3DF35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4B074-42FC-4F71-8CA0-40CAC50BB9A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Loss Ratio Prediction Model can predict the final outcome of the policy type.</a:t>
          </a:r>
        </a:p>
      </dsp:txBody>
      <dsp:txXfrm>
        <a:off x="2039300" y="956381"/>
        <a:ext cx="4474303" cy="1765627"/>
      </dsp:txXfrm>
    </dsp:sp>
    <dsp:sp modelId="{40A87ABF-40F8-48D1-A801-016A5B913B3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45E03-C65C-4A01-9A01-0B6895401C8B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E2965-0307-41FF-B6F7-EB408B90D27D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can predict whether a New Business policy is likely to be a Attritional Policy.</a:t>
          </a:r>
        </a:p>
      </dsp:txBody>
      <dsp:txXfrm>
        <a:off x="2039300" y="3163416"/>
        <a:ext cx="4474303" cy="17656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8E874-D755-D94C-83AF-D5D31F2F7722}">
      <dsp:nvSpPr>
        <dsp:cNvPr id="0" name=""/>
        <dsp:cNvSpPr/>
      </dsp:nvSpPr>
      <dsp:spPr>
        <a:xfrm>
          <a:off x="-333965" y="-255813"/>
          <a:ext cx="6297501" cy="22974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-266676" y="-188524"/>
        <a:ext cx="3606932" cy="2162852"/>
      </dsp:txXfrm>
    </dsp:sp>
    <dsp:sp modelId="{4BC2DAD7-B8C1-2045-BD26-D2A1081578C3}">
      <dsp:nvSpPr>
        <dsp:cNvPr id="0" name=""/>
        <dsp:cNvSpPr/>
      </dsp:nvSpPr>
      <dsp:spPr>
        <a:xfrm>
          <a:off x="736023" y="2040530"/>
          <a:ext cx="6076246" cy="332068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33282" y="2137789"/>
        <a:ext cx="3165323" cy="3126164"/>
      </dsp:txXfrm>
    </dsp:sp>
    <dsp:sp modelId="{7E51CEE5-4F7D-F84D-AF46-262F7AD873C8}">
      <dsp:nvSpPr>
        <dsp:cNvPr id="0" name=""/>
        <dsp:cNvSpPr/>
      </dsp:nvSpPr>
      <dsp:spPr>
        <a:xfrm>
          <a:off x="4080927" y="1741719"/>
          <a:ext cx="1493329" cy="111033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16926" y="1741719"/>
        <a:ext cx="821331" cy="8355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72D0E-F0F3-5145-ADFD-BFD1BD812A7F}">
      <dsp:nvSpPr>
        <dsp:cNvPr id="0" name=""/>
        <dsp:cNvSpPr/>
      </dsp:nvSpPr>
      <dsp:spPr>
        <a:xfrm>
          <a:off x="0" y="266909"/>
          <a:ext cx="5115491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59399" y="326308"/>
        <a:ext cx="4996693" cy="1098002"/>
      </dsp:txXfrm>
    </dsp:sp>
    <dsp:sp modelId="{F0F07E39-D380-4A4C-8E60-A3A0687FA3C9}">
      <dsp:nvSpPr>
        <dsp:cNvPr id="0" name=""/>
        <dsp:cNvSpPr/>
      </dsp:nvSpPr>
      <dsp:spPr>
        <a:xfrm>
          <a:off x="0" y="1670823"/>
          <a:ext cx="5115491" cy="300999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146936" y="1817759"/>
        <a:ext cx="4821619" cy="27161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07E39-D380-4A4C-8E60-A3A0687FA3C9}">
      <dsp:nvSpPr>
        <dsp:cNvPr id="0" name=""/>
        <dsp:cNvSpPr/>
      </dsp:nvSpPr>
      <dsp:spPr>
        <a:xfrm>
          <a:off x="0" y="0"/>
          <a:ext cx="5115491" cy="1383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67548" y="67548"/>
        <a:ext cx="4980395" cy="1248623"/>
      </dsp:txXfrm>
    </dsp:sp>
    <dsp:sp modelId="{484A5257-B5B5-3F4D-8949-539BD814B135}">
      <dsp:nvSpPr>
        <dsp:cNvPr id="0" name=""/>
        <dsp:cNvSpPr/>
      </dsp:nvSpPr>
      <dsp:spPr>
        <a:xfrm>
          <a:off x="0" y="1420612"/>
          <a:ext cx="5115491" cy="334893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 dirty="0"/>
        </a:p>
      </dsp:txBody>
      <dsp:txXfrm>
        <a:off x="163481" y="1584093"/>
        <a:ext cx="4788529" cy="3021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697FAE-80EA-4143-BA67-0F6E4ACAB2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40B9C-D607-6441-8EBE-4DE5D74D72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E15F7-CD8B-E84A-854A-413047351CF1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152D-1665-4E41-8EFA-DB3859D12B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48FA1-5C17-9144-8AE0-B104E45042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03164-7CEC-4F4F-9205-CD6EBB08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0197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15C28-0F20-A546-8581-C1E60DA320E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EE938-7F6A-684B-91C1-E7F0534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57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74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18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20072EC-E29B-4D42-9AA6-218BBF822B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74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4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5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10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9E34852-535C-4743-BF02-6845812FC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74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 Label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4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21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2895884-4C8F-E847-A0F5-C0627B791E3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4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17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20072EC-E29B-4D42-9AA6-218BBF822B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5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51B0-78CF-B74C-9D42-921CE4321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3E411-78EF-2548-893E-D23F71E12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44574-F618-D94C-88DC-A5EA21FD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DA4D-F4AF-024F-9380-4A06C0F7370E}" type="datetime1">
              <a:rPr lang="en-AU" smtClean="0"/>
              <a:t>31/7/19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E655C-421E-4F40-934C-1617EC77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274CA-F622-E246-9388-2E5FE7F9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0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D306-6A17-C142-B8DD-1D2CA982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CF8C-6059-1447-BFED-4CB9F49F2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90AB7-731F-5A43-AFA0-A0BC3497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2CD4-92E4-E845-87D0-72132BF3AEB5}" type="datetime1">
              <a:rPr lang="en-AU" smtClean="0"/>
              <a:t>31/7/19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35E87-583E-244B-931F-79CD01BA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EC570-CD39-5D41-A214-ECCCB03D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9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F6457-B5B5-6948-B513-AD73B3001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B5D16-5137-E24D-9526-22B3F5F85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EAF4-CA26-D242-BDB7-81931052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B644-0042-1C41-B43E-3A3254079A2C}" type="datetime1">
              <a:rPr lang="en-AU" smtClean="0"/>
              <a:t>31/7/19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69327-1340-C94A-85C1-1DF1774F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C513B-EA8D-EC4F-B4E2-51E11CB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CA9E-7EDA-E74D-B89D-D9B6C9B5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FEBC-B46D-A14E-A305-ED99F607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43492-012F-274A-A627-A45F0B2C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E769-D988-304D-8A81-C149CC5BC16F}" type="datetime1">
              <a:rPr lang="en-AU" smtClean="0"/>
              <a:t>31/7/19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98C5C-52C6-E64D-B263-B9ADCC54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6F855-68CC-664D-8DA4-2E866717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3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423D-0173-714A-A4B8-D174B48F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E5086-A5CF-6B4D-931A-DC2242020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7DD9A-9F09-C34C-BC16-1D83C3C4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153F4-7661-A24E-8238-2A39DB9677F6}" type="datetime1">
              <a:rPr lang="en-AU" smtClean="0"/>
              <a:t>31/7/19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0D06-9984-6347-AC10-CB5F95A0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B052-7408-9044-A9C7-71DF8D04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5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3C72-3A4E-5340-BC30-DAFB7A89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CEEAF-4D19-5B48-9A1E-E4493625D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F41BC-F4FB-FD42-A60A-4A0F2C91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9EEEE-D93A-C548-8FCE-5B7E6A57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E43D-01C6-FC43-A140-5FC2FE5A6E5F}" type="datetime1">
              <a:rPr lang="en-AU" smtClean="0"/>
              <a:t>31/7/19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D8E9B-F33B-9844-AD05-468B1983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E53F5-7270-5742-836A-2A3A950D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51B5-3EB0-A946-8474-5B9AB271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392C9-A79F-0046-AB5B-EDAF00D0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E44BF-EB86-E041-BF5C-807F0A104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9009B-328D-2942-AF2A-F369DF836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99947-7399-3F40-9128-791F47A8A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38DB9-80BA-7343-A45F-3B663707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2408-D61C-7243-BBE9-4BA71CE3BBF3}" type="datetime1">
              <a:rPr lang="en-AU" smtClean="0"/>
              <a:t>31/7/19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020C4-3D40-274E-9EC8-8319D4C7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3E92E0-F87C-2642-A513-3C843D32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5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4503-69CE-2F45-8DB2-6CD8E6B6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4CB72-0E67-1C42-AD2A-FE5B4E5F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48FF-7D54-604B-9420-BBCA023DE6AF}" type="datetime1">
              <a:rPr lang="en-AU" smtClean="0"/>
              <a:t>31/7/19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F0E73-271A-CB47-ABA4-95950A76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E83F7-4F68-EA45-8070-53BA76E9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9B8BB-D3F3-E642-A139-080A7DAA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E628-834D-D34D-B025-B24DCDE964A2}" type="datetime1">
              <a:rPr lang="en-AU" smtClean="0"/>
              <a:t>31/7/19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084BD-772F-884A-9039-639EF8C6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C1F38-B067-FD41-B0F8-F89E7073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6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B7E1-1DEB-324B-838F-C6265A73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B14E-5EA1-EB43-B0AE-2F20AE471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0B1C7-978D-6A4A-8EE0-2345471C1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7FA44-F23B-D94A-BBEA-F35D0A506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AE53-F316-3647-8BCD-7E2572C3D61E}" type="datetime1">
              <a:rPr lang="en-AU" smtClean="0"/>
              <a:t>31/7/19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529AD-0926-E64B-A894-0DB7D806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194E9-2BEC-C44E-A624-2260273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1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A5EB-A836-D040-9F06-CAE2E613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C0596-5825-3F44-81DE-3E9F9DC01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DFA41-C1F2-B84F-9092-6872B5287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E0F70-9153-C146-8DBD-C0454F55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12C8-EEF7-FB44-B2CB-9DB3218EE433}" type="datetime1">
              <a:rPr lang="en-AU" smtClean="0"/>
              <a:t>31/7/19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6E695-7F40-A94B-9B2F-83D38A5E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00891-F312-A94E-8107-AF508B41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82023-BFA6-6345-9FDC-79294B3F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A468C-EB81-724B-8D22-F23D7896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1A0BF-B549-0048-B910-B563033A4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6D311-5921-5B48-9780-E0E71A9A4D92}" type="datetime1">
              <a:rPr lang="en-AU" smtClean="0"/>
              <a:t>31/7/19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E8E0F-30DD-E24E-846B-EA7A4826E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5BD20-7D39-0B48-A7C3-DC282DB8B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0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DSIA-Education/DSIA-SYD-March-2019/tree/master/Sanjee/Capstone%20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C8A2-D4A9-284D-82FC-51EDF1476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US" sz="4600" b="1" dirty="0">
                <a:solidFill>
                  <a:srgbClr val="002060"/>
                </a:solidFill>
              </a:rPr>
              <a:t>Auto Insurance Policy Classification</a:t>
            </a:r>
          </a:p>
        </p:txBody>
      </p:sp>
      <p:sp>
        <p:nvSpPr>
          <p:cNvPr id="68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0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axiOutline">
            <a:extLst>
              <a:ext uri="{FF2B5EF4-FFF2-40B4-BE49-F238E27FC236}">
                <a16:creationId xmlns:a16="http://schemas.microsoft.com/office/drawing/2014/main" id="{F70DE68E-C227-46ED-BBD7-0813D66E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4354" y="643467"/>
            <a:ext cx="2624667" cy="2624667"/>
          </a:xfrm>
          <a:prstGeom prst="rect">
            <a:avLst/>
          </a:prstGeom>
        </p:spPr>
      </p:pic>
      <p:sp>
        <p:nvSpPr>
          <p:cNvPr id="70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7602E-C48F-4149-9E2D-2790AE83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5" y="3847884"/>
            <a:ext cx="4583641" cy="2394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37E02-8692-2642-8D0E-0E559AC052F7}"/>
              </a:ext>
            </a:extLst>
          </p:cNvPr>
          <p:cNvSpPr txBox="1"/>
          <p:nvPr/>
        </p:nvSpPr>
        <p:spPr>
          <a:xfrm>
            <a:off x="1527607" y="3716419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Sanjee</a:t>
            </a:r>
            <a:r>
              <a:rPr lang="en-US" dirty="0"/>
              <a:t> </a:t>
            </a:r>
            <a:r>
              <a:rPr lang="en-US" dirty="0" err="1"/>
              <a:t>Kunchithapathan</a:t>
            </a:r>
            <a:r>
              <a:rPr lang="en-US" dirty="0"/>
              <a:t>:</a:t>
            </a:r>
          </a:p>
          <a:p>
            <a:r>
              <a:rPr lang="en-US" dirty="0"/>
              <a:t>Data Scientist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3E0C06-4AFB-784D-891F-B0E67976DB10}"/>
              </a:ext>
            </a:extLst>
          </p:cNvPr>
          <p:cNvSpPr txBox="1">
            <a:spLocks/>
          </p:cNvSpPr>
          <p:nvPr/>
        </p:nvSpPr>
        <p:spPr>
          <a:xfrm>
            <a:off x="1524000" y="194716"/>
            <a:ext cx="6413500" cy="135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/>
                </a:solidFill>
              </a:rPr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42795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4D1379-F218-694D-930D-E0EBFED2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Dataset 1: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Claim Prediction Data Source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Validation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FD255E7-B223-436B-8EED-4629AE831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59472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1FF9F37-1112-9742-83CA-9C5CB70A61BF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6F41D-2418-754A-B80D-40F8E27D1DD5}"/>
              </a:ext>
            </a:extLst>
          </p:cNvPr>
          <p:cNvSpPr txBox="1"/>
          <p:nvPr/>
        </p:nvSpPr>
        <p:spPr>
          <a:xfrm>
            <a:off x="5562804" y="3521742"/>
            <a:ext cx="63519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Features: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Claim Exists or not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Demographic specific attributes about the customers and vehicles.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C8BF8-3A5A-5B4C-8D87-EDD20DBE44A8}"/>
              </a:ext>
            </a:extLst>
          </p:cNvPr>
          <p:cNvSpPr txBox="1"/>
          <p:nvPr/>
        </p:nvSpPr>
        <p:spPr>
          <a:xfrm>
            <a:off x="4710097" y="739318"/>
            <a:ext cx="59361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dataset is from one of the largest Auto Insurance company in Brazil: ‘Porto Seguro’.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It contains 600,000 rows of insured vehicles and 59 features.</a:t>
            </a:r>
          </a:p>
        </p:txBody>
      </p:sp>
    </p:spTree>
    <p:extLst>
      <p:ext uri="{BB962C8B-B14F-4D97-AF65-F5344CB8AC3E}">
        <p14:creationId xmlns:p14="http://schemas.microsoft.com/office/powerpoint/2010/main" val="247842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83255-E0B4-1E4F-B811-C1590C49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1487272"/>
            <a:ext cx="3069771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Dataset 1: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Claim Categories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A8386-952C-364C-B2E5-DA13CC25C65F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8976C-3C0E-1C4D-9A4F-BF091A49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50" y="513370"/>
            <a:ext cx="7905106" cy="574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1EAE1-ABCD-7443-9E61-FD514FEE4829}"/>
              </a:ext>
            </a:extLst>
          </p:cNvPr>
          <p:cNvSpPr txBox="1"/>
          <p:nvPr/>
        </p:nvSpPr>
        <p:spPr>
          <a:xfrm>
            <a:off x="6334047" y="6062360"/>
            <a:ext cx="32897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Many Policies Have Claims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1E2FC-3AB5-A941-9845-7D55C70FEE43}"/>
              </a:ext>
            </a:extLst>
          </p:cNvPr>
          <p:cNvSpPr txBox="1"/>
          <p:nvPr/>
        </p:nvSpPr>
        <p:spPr>
          <a:xfrm>
            <a:off x="5641671" y="5857688"/>
            <a:ext cx="9085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No Claims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56CF4-915D-C64B-8A20-55D7CCDA6B2F}"/>
              </a:ext>
            </a:extLst>
          </p:cNvPr>
          <p:cNvSpPr txBox="1"/>
          <p:nvPr/>
        </p:nvSpPr>
        <p:spPr>
          <a:xfrm>
            <a:off x="9157906" y="5857688"/>
            <a:ext cx="10203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Have Claims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590ED-6B6E-5F44-81DF-051A50A5978D}"/>
              </a:ext>
            </a:extLst>
          </p:cNvPr>
          <p:cNvSpPr txBox="1"/>
          <p:nvPr/>
        </p:nvSpPr>
        <p:spPr>
          <a:xfrm rot="16200000">
            <a:off x="3260497" y="2966945"/>
            <a:ext cx="9085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45D57-4C6C-254C-9459-F52149C3EEE6}"/>
              </a:ext>
            </a:extLst>
          </p:cNvPr>
          <p:cNvSpPr txBox="1"/>
          <p:nvPr/>
        </p:nvSpPr>
        <p:spPr>
          <a:xfrm>
            <a:off x="4503612" y="138538"/>
            <a:ext cx="697774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Claim Categories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4377C-B658-C941-967D-22C0A38C5D8A}"/>
              </a:ext>
            </a:extLst>
          </p:cNvPr>
          <p:cNvSpPr txBox="1"/>
          <p:nvPr/>
        </p:nvSpPr>
        <p:spPr>
          <a:xfrm>
            <a:off x="5515050" y="523258"/>
            <a:ext cx="103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573,518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C2E24-92E3-AD4C-8FFD-3895A9EE9091}"/>
              </a:ext>
            </a:extLst>
          </p:cNvPr>
          <p:cNvSpPr txBox="1"/>
          <p:nvPr/>
        </p:nvSpPr>
        <p:spPr>
          <a:xfrm>
            <a:off x="8976707" y="5160573"/>
            <a:ext cx="103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21,694</a:t>
            </a:r>
          </a:p>
        </p:txBody>
      </p:sp>
    </p:spTree>
    <p:extLst>
      <p:ext uri="{BB962C8B-B14F-4D97-AF65-F5344CB8AC3E}">
        <p14:creationId xmlns:p14="http://schemas.microsoft.com/office/powerpoint/2010/main" val="86364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5813A-523F-AF45-8FF7-0F4FC856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Model 2: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Loss Ratio Prediction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35453D-0A6A-4BD8-B249-963E88AFE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9063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1F8200-53A7-E044-8FB5-F34C493944BA}"/>
              </a:ext>
            </a:extLst>
          </p:cNvPr>
          <p:cNvSpPr txBox="1"/>
          <p:nvPr/>
        </p:nvSpPr>
        <p:spPr>
          <a:xfrm>
            <a:off x="1126621" y="100623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79235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4D1379-F218-694D-930D-E0EBFED2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Dataset 2: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Loss Ratio Prediction Data Source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Validation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FD255E7-B223-436B-8EED-4629AE831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03462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3DC8B45-97D3-434B-BA4B-602D663B68DA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8732A-7CFE-8942-9829-1F59BB8FAE06}"/>
              </a:ext>
            </a:extLst>
          </p:cNvPr>
          <p:cNvSpPr txBox="1"/>
          <p:nvPr/>
        </p:nvSpPr>
        <p:spPr>
          <a:xfrm>
            <a:off x="4710096" y="685799"/>
            <a:ext cx="6273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dataset is Auto Insurance dataset of claimants in the US for the months Jan-2011 and Feb-2011.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It has 9,000 rows and 26 features.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9010D-BE08-FB45-A736-53EC563C9B67}"/>
              </a:ext>
            </a:extLst>
          </p:cNvPr>
          <p:cNvSpPr txBox="1"/>
          <p:nvPr/>
        </p:nvSpPr>
        <p:spPr>
          <a:xfrm>
            <a:off x="5830752" y="2832826"/>
            <a:ext cx="61350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Premiums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Claim Amount, Claim Frequency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Demographic specific attributes about the customers and vehicles.</a:t>
            </a:r>
          </a:p>
        </p:txBody>
      </p:sp>
    </p:spTree>
    <p:extLst>
      <p:ext uri="{BB962C8B-B14F-4D97-AF65-F5344CB8AC3E}">
        <p14:creationId xmlns:p14="http://schemas.microsoft.com/office/powerpoint/2010/main" val="153944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AAD0-A3F7-6D47-A5E6-9770E368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Dataset 2: 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0805F-5EA6-1247-849A-C98163450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915" y="914400"/>
            <a:ext cx="10678886" cy="5475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B1D22-1E62-F943-B453-418BBF27CC5B}"/>
              </a:ext>
            </a:extLst>
          </p:cNvPr>
          <p:cNvSpPr txBox="1"/>
          <p:nvPr/>
        </p:nvSpPr>
        <p:spPr>
          <a:xfrm>
            <a:off x="838199" y="1677574"/>
            <a:ext cx="13576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951BC-2B77-E445-A34C-F1E9D207B62D}"/>
              </a:ext>
            </a:extLst>
          </p:cNvPr>
          <p:cNvSpPr txBox="1"/>
          <p:nvPr/>
        </p:nvSpPr>
        <p:spPr>
          <a:xfrm>
            <a:off x="674915" y="2239963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Employment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6B13-DBEB-2F48-B4FA-02E4DC802402}"/>
              </a:ext>
            </a:extLst>
          </p:cNvPr>
          <p:cNvSpPr txBox="1"/>
          <p:nvPr/>
        </p:nvSpPr>
        <p:spPr>
          <a:xfrm>
            <a:off x="674915" y="2799858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Gender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98837-9A3C-1240-894A-36B9264D4075}"/>
              </a:ext>
            </a:extLst>
          </p:cNvPr>
          <p:cNvSpPr txBox="1"/>
          <p:nvPr/>
        </p:nvSpPr>
        <p:spPr>
          <a:xfrm>
            <a:off x="674915" y="3359753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CEFB6-25F9-CD45-AA4A-89B05F7DF6BE}"/>
              </a:ext>
            </a:extLst>
          </p:cNvPr>
          <p:cNvSpPr txBox="1"/>
          <p:nvPr/>
        </p:nvSpPr>
        <p:spPr>
          <a:xfrm>
            <a:off x="674914" y="3919648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FA48A-E41A-3A46-8A9D-C42CFCA09AFC}"/>
              </a:ext>
            </a:extLst>
          </p:cNvPr>
          <p:cNvSpPr txBox="1"/>
          <p:nvPr/>
        </p:nvSpPr>
        <p:spPr>
          <a:xfrm>
            <a:off x="446315" y="4479543"/>
            <a:ext cx="1749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Months Since Last Claim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46DBD-6D4F-E54E-8992-27B38F568B8D}"/>
              </a:ext>
            </a:extLst>
          </p:cNvPr>
          <p:cNvSpPr txBox="1"/>
          <p:nvPr/>
        </p:nvSpPr>
        <p:spPr>
          <a:xfrm>
            <a:off x="446315" y="5039438"/>
            <a:ext cx="1749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6C1A1-B9C8-724A-84BC-3D93361FB21F}"/>
              </a:ext>
            </a:extLst>
          </p:cNvPr>
          <p:cNvSpPr txBox="1"/>
          <p:nvPr/>
        </p:nvSpPr>
        <p:spPr>
          <a:xfrm>
            <a:off x="708633" y="1158735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Loss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32A2A-E5DD-DD41-9D97-801296E0BE1A}"/>
              </a:ext>
            </a:extLst>
          </p:cNvPr>
          <p:cNvSpPr txBox="1"/>
          <p:nvPr/>
        </p:nvSpPr>
        <p:spPr>
          <a:xfrm rot="16200000">
            <a:off x="1995259" y="6056227"/>
            <a:ext cx="13265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Loss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D6C8B-4622-7349-A786-CA584A95AD58}"/>
              </a:ext>
            </a:extLst>
          </p:cNvPr>
          <p:cNvSpPr txBox="1"/>
          <p:nvPr/>
        </p:nvSpPr>
        <p:spPr>
          <a:xfrm rot="16200000">
            <a:off x="2991046" y="6047099"/>
            <a:ext cx="13082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256105-F851-FD44-92F6-2BD66E99D454}"/>
              </a:ext>
            </a:extLst>
          </p:cNvPr>
          <p:cNvSpPr txBox="1"/>
          <p:nvPr/>
        </p:nvSpPr>
        <p:spPr>
          <a:xfrm rot="16200000">
            <a:off x="3978878" y="5963893"/>
            <a:ext cx="13265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Employment Status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5EB684-EC8D-DD49-9A32-2D92C81F481F}"/>
              </a:ext>
            </a:extLst>
          </p:cNvPr>
          <p:cNvSpPr txBox="1"/>
          <p:nvPr/>
        </p:nvSpPr>
        <p:spPr>
          <a:xfrm rot="16200000">
            <a:off x="4990051" y="6056225"/>
            <a:ext cx="13265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Gender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A6F39E-8248-8640-9453-54B94D8655A5}"/>
              </a:ext>
            </a:extLst>
          </p:cNvPr>
          <p:cNvSpPr txBox="1"/>
          <p:nvPr/>
        </p:nvSpPr>
        <p:spPr>
          <a:xfrm rot="16200000">
            <a:off x="6080302" y="6047094"/>
            <a:ext cx="13082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Income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FC6A11-D6B9-D643-BB0C-6A78B648BB8F}"/>
              </a:ext>
            </a:extLst>
          </p:cNvPr>
          <p:cNvSpPr txBox="1"/>
          <p:nvPr/>
        </p:nvSpPr>
        <p:spPr>
          <a:xfrm rot="16200000">
            <a:off x="7031096" y="6047092"/>
            <a:ext cx="13082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A50F5-DDF8-9942-8A29-B46C1996C381}"/>
              </a:ext>
            </a:extLst>
          </p:cNvPr>
          <p:cNvSpPr txBox="1"/>
          <p:nvPr/>
        </p:nvSpPr>
        <p:spPr>
          <a:xfrm rot="16200000">
            <a:off x="8046628" y="5955731"/>
            <a:ext cx="13428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Months Since Last Claim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B0B2B-B306-BD43-ABAA-3F9B13FA1228}"/>
              </a:ext>
            </a:extLst>
          </p:cNvPr>
          <p:cNvSpPr txBox="1"/>
          <p:nvPr/>
        </p:nvSpPr>
        <p:spPr>
          <a:xfrm rot="16200000">
            <a:off x="9036328" y="6047091"/>
            <a:ext cx="13082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Class</a:t>
            </a:r>
          </a:p>
        </p:txBody>
      </p:sp>
    </p:spTree>
    <p:extLst>
      <p:ext uri="{BB962C8B-B14F-4D97-AF65-F5344CB8AC3E}">
        <p14:creationId xmlns:p14="http://schemas.microsoft.com/office/powerpoint/2010/main" val="97436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129B7-EDBA-AE44-8941-4EC41BC8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DELIVERY: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56032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6B98-B5C9-6F4B-8F89-98F73C99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5" name="Curved Up Arrow 4">
            <a:extLst>
              <a:ext uri="{FF2B5EF4-FFF2-40B4-BE49-F238E27FC236}">
                <a16:creationId xmlns:a16="http://schemas.microsoft.com/office/drawing/2014/main" id="{321EBF91-6DAD-DD44-92DB-AB3CFDA717AF}"/>
              </a:ext>
            </a:extLst>
          </p:cNvPr>
          <p:cNvSpPr/>
          <p:nvPr/>
        </p:nvSpPr>
        <p:spPr>
          <a:xfrm rot="16200000">
            <a:off x="8428931" y="3699539"/>
            <a:ext cx="3957524" cy="1432109"/>
          </a:xfrm>
          <a:prstGeom prst="curved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5CBD96-6DF8-8140-9037-D0D417F7520D}"/>
              </a:ext>
            </a:extLst>
          </p:cNvPr>
          <p:cNvSpPr/>
          <p:nvPr/>
        </p:nvSpPr>
        <p:spPr>
          <a:xfrm>
            <a:off x="2372136" y="1550660"/>
            <a:ext cx="7044006" cy="55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Font typeface="+mj-lt"/>
              <a:buAutoNum type="arabicPeriod"/>
            </a:pPr>
            <a:r>
              <a:rPr lang="en-US" sz="4000" dirty="0"/>
              <a:t>Data Collection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9F1C98-BAAD-DA46-84FC-BB989A0499A2}"/>
              </a:ext>
            </a:extLst>
          </p:cNvPr>
          <p:cNvSpPr/>
          <p:nvPr/>
        </p:nvSpPr>
        <p:spPr>
          <a:xfrm>
            <a:off x="2372137" y="2436831"/>
            <a:ext cx="7044006" cy="54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2.     Exploratory Data 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DC7F6C-20F8-E04F-89B1-CFDD52B77F11}"/>
              </a:ext>
            </a:extLst>
          </p:cNvPr>
          <p:cNvSpPr/>
          <p:nvPr/>
        </p:nvSpPr>
        <p:spPr>
          <a:xfrm>
            <a:off x="2372133" y="3341214"/>
            <a:ext cx="7044006" cy="521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3.      Data 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8DAA61-2FED-5044-82E7-9AE3601C6C16}"/>
              </a:ext>
            </a:extLst>
          </p:cNvPr>
          <p:cNvSpPr/>
          <p:nvPr/>
        </p:nvSpPr>
        <p:spPr>
          <a:xfrm>
            <a:off x="2372131" y="4184018"/>
            <a:ext cx="7044006" cy="521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4.      Feature Engineering &amp; Selection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EAF0AA-F9C2-1D46-A909-C41EFDE88BBF}"/>
              </a:ext>
            </a:extLst>
          </p:cNvPr>
          <p:cNvSpPr/>
          <p:nvPr/>
        </p:nvSpPr>
        <p:spPr>
          <a:xfrm>
            <a:off x="2372130" y="5057321"/>
            <a:ext cx="7044006" cy="521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5.      Multiple Model Selection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B2BA2B-0FCA-C94C-AC18-9DFC5E6DE436}"/>
              </a:ext>
            </a:extLst>
          </p:cNvPr>
          <p:cNvSpPr/>
          <p:nvPr/>
        </p:nvSpPr>
        <p:spPr>
          <a:xfrm>
            <a:off x="2372130" y="5898323"/>
            <a:ext cx="7044005" cy="521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6.      Model Evaluation/Parameter Tuning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0DCF997-D8B2-F44E-A2B4-1B946CC6BC47}"/>
              </a:ext>
            </a:extLst>
          </p:cNvPr>
          <p:cNvSpPr/>
          <p:nvPr/>
        </p:nvSpPr>
        <p:spPr>
          <a:xfrm>
            <a:off x="5562117" y="2113810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9CF307E1-25E1-F34F-A865-86782ED4DC69}"/>
              </a:ext>
            </a:extLst>
          </p:cNvPr>
          <p:cNvSpPr/>
          <p:nvPr/>
        </p:nvSpPr>
        <p:spPr>
          <a:xfrm>
            <a:off x="5566839" y="3005708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43E3320-69D0-2943-944D-AC9290403E3C}"/>
              </a:ext>
            </a:extLst>
          </p:cNvPr>
          <p:cNvSpPr/>
          <p:nvPr/>
        </p:nvSpPr>
        <p:spPr>
          <a:xfrm>
            <a:off x="5562117" y="3863202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295CBCEB-EFEF-F04C-B539-1FFE9D723003}"/>
              </a:ext>
            </a:extLst>
          </p:cNvPr>
          <p:cNvSpPr/>
          <p:nvPr/>
        </p:nvSpPr>
        <p:spPr>
          <a:xfrm>
            <a:off x="5550737" y="4710550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AA7AB4F-93FC-DB4A-BCF3-6AEBF8E7E900}"/>
              </a:ext>
            </a:extLst>
          </p:cNvPr>
          <p:cNvSpPr/>
          <p:nvPr/>
        </p:nvSpPr>
        <p:spPr>
          <a:xfrm>
            <a:off x="5550736" y="5554555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474FB9-1D53-E64F-AEAF-7FB4BD24CF3F}"/>
              </a:ext>
            </a:extLst>
          </p:cNvPr>
          <p:cNvSpPr txBox="1"/>
          <p:nvPr/>
        </p:nvSpPr>
        <p:spPr>
          <a:xfrm>
            <a:off x="0" y="3460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22760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A83CB-C3D2-6449-9B8A-1295FFE7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3977"/>
            <a:ext cx="4864688" cy="282090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Model 1 Result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Recall: </a:t>
            </a:r>
            <a:r>
              <a:rPr lang="en-US" sz="4000" dirty="0">
                <a:solidFill>
                  <a:schemeClr val="accent4"/>
                </a:solidFill>
              </a:rPr>
              <a:t>76</a:t>
            </a:r>
            <a:r>
              <a:rPr lang="en-US" sz="4000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%</a:t>
            </a:r>
            <a:br>
              <a:rPr lang="en-US" sz="4000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dirty="0" err="1">
                <a:solidFill>
                  <a:schemeClr val="bg1"/>
                </a:solidFill>
              </a:rPr>
              <a:t>XGBoost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kern="1200" dirty="0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FCEE6CF0-0B2F-4A69-AB7D-B53404D88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147393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FB13B1-E67E-074B-A3BA-C2692DBA9CB9}"/>
              </a:ext>
            </a:extLst>
          </p:cNvPr>
          <p:cNvSpPr txBox="1"/>
          <p:nvPr/>
        </p:nvSpPr>
        <p:spPr>
          <a:xfrm>
            <a:off x="0" y="3460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06957-97FA-C147-827C-E2F2771C7B5D}"/>
              </a:ext>
            </a:extLst>
          </p:cNvPr>
          <p:cNvSpPr txBox="1"/>
          <p:nvPr/>
        </p:nvSpPr>
        <p:spPr>
          <a:xfrm>
            <a:off x="6261714" y="2939126"/>
            <a:ext cx="4920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chemeClr val="bg1"/>
                </a:solidFill>
              </a:rPr>
              <a:t>76% of the Policies that had claims were predicted correctly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8CB369-0240-A443-A7DD-B9153144A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9707"/>
              </p:ext>
            </p:extLst>
          </p:nvPr>
        </p:nvGraphicFramePr>
        <p:xfrm>
          <a:off x="468087" y="3214462"/>
          <a:ext cx="3878502" cy="196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080">
                  <a:extLst>
                    <a:ext uri="{9D8B030D-6E8A-4147-A177-3AD203B41FA5}">
                      <a16:colId xmlns:a16="http://schemas.microsoft.com/office/drawing/2014/main" val="416849663"/>
                    </a:ext>
                  </a:extLst>
                </a:gridCol>
                <a:gridCol w="1528422">
                  <a:extLst>
                    <a:ext uri="{9D8B030D-6E8A-4147-A177-3AD203B41FA5}">
                      <a16:colId xmlns:a16="http://schemas.microsoft.com/office/drawing/2014/main" val="2305841284"/>
                    </a:ext>
                  </a:extLst>
                </a:gridCol>
              </a:tblGrid>
              <a:tr h="39342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08466"/>
                  </a:ext>
                </a:extLst>
              </a:tr>
              <a:tr h="393428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22002"/>
                  </a:ext>
                </a:extLst>
              </a:tr>
              <a:tr h="393428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00928"/>
                  </a:ext>
                </a:extLst>
              </a:tr>
              <a:tr h="393428">
                <a:tc>
                  <a:txBody>
                    <a:bodyPr/>
                    <a:lstStyle/>
                    <a:p>
                      <a:r>
                        <a:rPr lang="en-US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31956"/>
                  </a:ext>
                </a:extLst>
              </a:tr>
              <a:tr h="393428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76%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9685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4F8760-6974-EF49-839A-4553067A383C}"/>
              </a:ext>
            </a:extLst>
          </p:cNvPr>
          <p:cNvSpPr txBox="1"/>
          <p:nvPr/>
        </p:nvSpPr>
        <p:spPr>
          <a:xfrm>
            <a:off x="6261714" y="1349829"/>
            <a:ext cx="4765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Best performing model was </a:t>
            </a:r>
            <a:r>
              <a:rPr lang="en-US" sz="3200" dirty="0" err="1">
                <a:solidFill>
                  <a:schemeClr val="bg1"/>
                </a:solidFill>
              </a:rPr>
              <a:t>XGBoost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21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A83CB-C3D2-6449-9B8A-1295FFE7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776"/>
            <a:ext cx="4715867" cy="2820908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Model 2 Result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Recall: </a:t>
            </a:r>
            <a:r>
              <a:rPr lang="en-US" dirty="0">
                <a:solidFill>
                  <a:schemeClr val="accent4"/>
                </a:solidFill>
              </a:rPr>
              <a:t>93</a:t>
            </a:r>
            <a:r>
              <a:rPr lang="en-US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%</a:t>
            </a:r>
            <a:br>
              <a:rPr lang="en-US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en-US" sz="3600" kern="1200" dirty="0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FCEE6CF0-0B2F-4A69-AB7D-B53404D88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076394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FB13B1-E67E-074B-A3BA-C2692DBA9CB9}"/>
              </a:ext>
            </a:extLst>
          </p:cNvPr>
          <p:cNvSpPr txBox="1"/>
          <p:nvPr/>
        </p:nvSpPr>
        <p:spPr>
          <a:xfrm>
            <a:off x="0" y="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8DF7-BF46-7848-BD63-806EF74F54A4}"/>
              </a:ext>
            </a:extLst>
          </p:cNvPr>
          <p:cNvSpPr txBox="1"/>
          <p:nvPr/>
        </p:nvSpPr>
        <p:spPr>
          <a:xfrm>
            <a:off x="6235116" y="2515612"/>
            <a:ext cx="48876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Features that were used in the model were: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Income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Location Code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Months Since Last Claim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Vehicle Size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Vehicle Class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11E64F-05F2-D940-A344-D68F28B6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95579"/>
              </p:ext>
            </p:extLst>
          </p:nvPr>
        </p:nvGraphicFramePr>
        <p:xfrm>
          <a:off x="468086" y="3246059"/>
          <a:ext cx="3865203" cy="196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022">
                  <a:extLst>
                    <a:ext uri="{9D8B030D-6E8A-4147-A177-3AD203B41FA5}">
                      <a16:colId xmlns:a16="http://schemas.microsoft.com/office/drawing/2014/main" val="416849663"/>
                    </a:ext>
                  </a:extLst>
                </a:gridCol>
                <a:gridCol w="1523181">
                  <a:extLst>
                    <a:ext uri="{9D8B030D-6E8A-4147-A177-3AD203B41FA5}">
                      <a16:colId xmlns:a16="http://schemas.microsoft.com/office/drawing/2014/main" val="2305841284"/>
                    </a:ext>
                  </a:extLst>
                </a:gridCol>
              </a:tblGrid>
              <a:tr h="393639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08466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22002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00928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r>
                        <a:rPr lang="en-US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31956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93%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9685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1EF771-BF67-A447-AA4F-D689B91849BC}"/>
              </a:ext>
            </a:extLst>
          </p:cNvPr>
          <p:cNvSpPr txBox="1"/>
          <p:nvPr/>
        </p:nvSpPr>
        <p:spPr>
          <a:xfrm>
            <a:off x="6205140" y="1249233"/>
            <a:ext cx="4887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93% of the Attritional Policies were predicted correctly by </a:t>
            </a:r>
            <a:r>
              <a:rPr lang="en-US" sz="2400" dirty="0" err="1">
                <a:solidFill>
                  <a:schemeClr val="bg1"/>
                </a:solidFill>
              </a:rPr>
              <a:t>XGBoost</a:t>
            </a:r>
            <a:r>
              <a:rPr lang="en-US" sz="2400" dirty="0">
                <a:solidFill>
                  <a:schemeClr val="bg1"/>
                </a:solidFill>
              </a:rPr>
              <a:t> again.</a:t>
            </a:r>
          </a:p>
        </p:txBody>
      </p:sp>
    </p:spTree>
    <p:extLst>
      <p:ext uri="{BB962C8B-B14F-4D97-AF65-F5344CB8AC3E}">
        <p14:creationId xmlns:p14="http://schemas.microsoft.com/office/powerpoint/2010/main" val="2261276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3BEB-3E87-6545-88FE-4BFA9683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4039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Model 2: Receiver Operating Characteristic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EDED0C-F53C-984B-9C41-8569D9B3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1565954"/>
            <a:ext cx="6662057" cy="4766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64F3F-C965-5342-AE1B-B541F4D823ED}"/>
              </a:ext>
            </a:extLst>
          </p:cNvPr>
          <p:cNvSpPr txBox="1"/>
          <p:nvPr/>
        </p:nvSpPr>
        <p:spPr>
          <a:xfrm>
            <a:off x="0" y="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190557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B80B-70EE-FE46-BE3E-99952ED3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9C4-A646-184C-BB9B-85F9AC22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47" y="1810088"/>
            <a:ext cx="7924800" cy="3450613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Business Analyst,                              Accident &amp; Health International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Reporting Analyst, Aon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Continuous Improvement Analyst, Employers Mutual Limited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E1092011-EF8C-44C1-A247-A16CB253A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80E-1056-924A-8961-C7E48CD4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Revenue Model Estimation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D143DE-3332-664D-8BD5-B075EAAF82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22063"/>
              </p:ext>
            </p:extLst>
          </p:nvPr>
        </p:nvGraphicFramePr>
        <p:xfrm>
          <a:off x="838200" y="1825624"/>
          <a:ext cx="10515600" cy="3834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243157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5798044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9250260"/>
                    </a:ext>
                  </a:extLst>
                </a:gridCol>
              </a:tblGrid>
              <a:tr h="11403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Monetary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Product Customization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368694"/>
                  </a:ext>
                </a:extLst>
              </a:tr>
              <a:tr h="1347299">
                <a:tc>
                  <a:txBody>
                    <a:bodyPr/>
                    <a:lstStyle/>
                    <a:p>
                      <a:r>
                        <a:rPr lang="en-US" sz="2400" b="1" dirty="0"/>
                        <a:t>Current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000" dirty="0"/>
                        <a:t>0.18*9000*91 </a:t>
                      </a:r>
                    </a:p>
                    <a:p>
                      <a:pPr lvl="0"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= $147,420 per month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Currently all the policies are given a standard set of Benefits and Insured Amount irrespective of risk.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457961"/>
                  </a:ext>
                </a:extLst>
              </a:tr>
              <a:tr h="13472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Increase in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2000" dirty="0"/>
                        <a:t>0.93*147,420*0.2</a:t>
                      </a:r>
                    </a:p>
                    <a:p>
                      <a:pPr lvl="0" algn="ctr"/>
                      <a:r>
                        <a:rPr lang="en-AU" sz="2000" dirty="0"/>
                        <a:t> </a:t>
                      </a:r>
                      <a:r>
                        <a:rPr lang="en-AU" sz="2000" dirty="0">
                          <a:solidFill>
                            <a:schemeClr val="tx1"/>
                          </a:solidFill>
                        </a:rPr>
                        <a:t>= $ 27,420 per month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Predicted Attritional policies can be given restricted Benefits and lower Sum Insured.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2087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4CA6CE-A147-F842-BA1C-DF39B8DAA999}"/>
              </a:ext>
            </a:extLst>
          </p:cNvPr>
          <p:cNvSpPr txBox="1"/>
          <p:nvPr/>
        </p:nvSpPr>
        <p:spPr>
          <a:xfrm>
            <a:off x="23300" y="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3754121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17469" y="1054084"/>
            <a:ext cx="7975806" cy="3207733"/>
            <a:chOff x="2599328" y="861931"/>
            <a:chExt cx="5483086" cy="3293468"/>
          </a:xfrm>
        </p:grpSpPr>
        <p:sp>
          <p:nvSpPr>
            <p:cNvPr id="6" name="Oval 5"/>
            <p:cNvSpPr/>
            <p:nvPr/>
          </p:nvSpPr>
          <p:spPr>
            <a:xfrm>
              <a:off x="2663188" y="2404023"/>
              <a:ext cx="830161" cy="9953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9328" y="2634246"/>
              <a:ext cx="973148" cy="474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Data Integration</a:t>
              </a:r>
              <a:endParaRPr lang="en-US" sz="12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/>
              <a:endCxn id="69" idx="1"/>
            </p:cNvCxnSpPr>
            <p:nvPr/>
          </p:nvCxnSpPr>
          <p:spPr>
            <a:xfrm flipV="1">
              <a:off x="3536620" y="2896784"/>
              <a:ext cx="515491" cy="2374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 flipV="1">
              <a:off x="4996751" y="2873055"/>
              <a:ext cx="701905" cy="11001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700787" y="861931"/>
              <a:ext cx="1928752" cy="1190475"/>
              <a:chOff x="482967" y="645743"/>
              <a:chExt cx="2729115" cy="1684481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482967" y="645743"/>
                <a:ext cx="2729115" cy="1684481"/>
                <a:chOff x="2048829" y="645743"/>
                <a:chExt cx="2729115" cy="1684481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2048829" y="645743"/>
                  <a:ext cx="2729115" cy="1684481"/>
                  <a:chOff x="2048829" y="645743"/>
                  <a:chExt cx="2729115" cy="1684481"/>
                </a:xfrm>
              </p:grpSpPr>
              <p:sp>
                <p:nvSpPr>
                  <p:cNvPr id="19" name="Freeform 18"/>
                  <p:cNvSpPr/>
                  <p:nvPr/>
                </p:nvSpPr>
                <p:spPr>
                  <a:xfrm>
                    <a:off x="2048829" y="645743"/>
                    <a:ext cx="813902" cy="1684481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/>
                  <p:cNvSpPr/>
                  <p:nvPr/>
                </p:nvSpPr>
                <p:spPr>
                  <a:xfrm>
                    <a:off x="2862731" y="1189385"/>
                    <a:ext cx="1915213" cy="1138731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226029" y="794215"/>
                  <a:ext cx="311151" cy="1028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1352024" y="1327113"/>
                <a:ext cx="1761832" cy="8383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D" sz="105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ETL Process to automate collection of meaningful data </a:t>
                </a:r>
                <a:endParaRPr lang="en-US" sz="105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339933" y="3537883"/>
              <a:ext cx="1769824" cy="617516"/>
              <a:chOff x="4217264" y="4575260"/>
              <a:chExt cx="2504239" cy="8737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217264" y="4575260"/>
                <a:ext cx="311151" cy="52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endParaRPr lang="en-US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775502" y="5080137"/>
                <a:ext cx="1946001" cy="3688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endParaRPr lang="en-US" sz="105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109756" y="2597794"/>
              <a:ext cx="942969" cy="599653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09754" y="2620449"/>
              <a:ext cx="972660" cy="53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4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Deployed Models</a:t>
              </a:r>
              <a:endParaRPr lang="en-US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023448" y="133458"/>
            <a:ext cx="3898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6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Deployment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253500" y="4885327"/>
            <a:ext cx="10018059" cy="1283610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1472C7-47AC-40EB-8AB6-8771DC36E63A}"/>
              </a:ext>
            </a:extLst>
          </p:cNvPr>
          <p:cNvGrpSpPr/>
          <p:nvPr/>
        </p:nvGrpSpPr>
        <p:grpSpPr>
          <a:xfrm>
            <a:off x="-1" y="6785954"/>
            <a:ext cx="12192001" cy="87035"/>
            <a:chOff x="-1" y="6655633"/>
            <a:chExt cx="12192001" cy="2173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76F730-D131-4FD9-8825-82A16AABAB84}"/>
                </a:ext>
              </a:extLst>
            </p:cNvPr>
            <p:cNvSpPr/>
            <p:nvPr/>
          </p:nvSpPr>
          <p:spPr>
            <a:xfrm>
              <a:off x="6096000" y="6655633"/>
              <a:ext cx="3381829" cy="217357"/>
            </a:xfrm>
            <a:prstGeom prst="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439C9D-F18D-413A-B25E-0DA8B44F529C}"/>
                </a:ext>
              </a:extLst>
            </p:cNvPr>
            <p:cNvSpPr/>
            <p:nvPr/>
          </p:nvSpPr>
          <p:spPr>
            <a:xfrm>
              <a:off x="9477829" y="6655633"/>
              <a:ext cx="2714171" cy="217357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CD5833-CF0B-4636-A793-31FCB203FC41}"/>
                </a:ext>
              </a:extLst>
            </p:cNvPr>
            <p:cNvSpPr/>
            <p:nvPr/>
          </p:nvSpPr>
          <p:spPr>
            <a:xfrm>
              <a:off x="-1" y="6655633"/>
              <a:ext cx="6132513" cy="2173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0D21AB-CF16-EA49-B9DE-6868AC2CBE91}"/>
              </a:ext>
            </a:extLst>
          </p:cNvPr>
          <p:cNvCxnSpPr>
            <a:cxnSpLocks/>
          </p:cNvCxnSpPr>
          <p:nvPr/>
        </p:nvCxnSpPr>
        <p:spPr>
          <a:xfrm flipV="1">
            <a:off x="6803395" y="3012855"/>
            <a:ext cx="675030" cy="10516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1CF227-A5B0-1D42-8F63-0B6D72CC37E8}"/>
              </a:ext>
            </a:extLst>
          </p:cNvPr>
          <p:cNvCxnSpPr>
            <a:cxnSpLocks/>
          </p:cNvCxnSpPr>
          <p:nvPr/>
        </p:nvCxnSpPr>
        <p:spPr>
          <a:xfrm>
            <a:off x="2736863" y="2238526"/>
            <a:ext cx="6739" cy="76755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F3F93BA1-C677-DD46-84DB-32F509C086C4}"/>
              </a:ext>
            </a:extLst>
          </p:cNvPr>
          <p:cNvSpPr/>
          <p:nvPr/>
        </p:nvSpPr>
        <p:spPr>
          <a:xfrm>
            <a:off x="4908313" y="1455700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B8FF9424-91C9-CE43-ABF5-BCC11009255E}"/>
              </a:ext>
            </a:extLst>
          </p:cNvPr>
          <p:cNvSpPr/>
          <p:nvPr/>
        </p:nvSpPr>
        <p:spPr>
          <a:xfrm>
            <a:off x="4333535" y="1112842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6607F59-7BD7-3C45-AD91-2F12BC8B5E54}"/>
              </a:ext>
            </a:extLst>
          </p:cNvPr>
          <p:cNvSpPr txBox="1"/>
          <p:nvPr/>
        </p:nvSpPr>
        <p:spPr>
          <a:xfrm>
            <a:off x="4396465" y="1159868"/>
            <a:ext cx="47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CF4A8D-F9D1-D744-9CB4-491AF3CE705F}"/>
              </a:ext>
            </a:extLst>
          </p:cNvPr>
          <p:cNvSpPr txBox="1"/>
          <p:nvPr/>
        </p:nvSpPr>
        <p:spPr>
          <a:xfrm>
            <a:off x="4900504" y="1631924"/>
            <a:ext cx="159817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 model based on Historical data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58E500A-EAD8-2B4D-B855-F2F7E453B76F}"/>
              </a:ext>
            </a:extLst>
          </p:cNvPr>
          <p:cNvCxnSpPr>
            <a:cxnSpLocks/>
          </p:cNvCxnSpPr>
          <p:nvPr/>
        </p:nvCxnSpPr>
        <p:spPr>
          <a:xfrm flipV="1">
            <a:off x="8164256" y="3372760"/>
            <a:ext cx="0" cy="377005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17CC6F-791C-BD4A-A61E-FDAD359C2263}"/>
              </a:ext>
            </a:extLst>
          </p:cNvPr>
          <p:cNvCxnSpPr>
            <a:cxnSpLocks/>
          </p:cNvCxnSpPr>
          <p:nvPr/>
        </p:nvCxnSpPr>
        <p:spPr>
          <a:xfrm flipH="1">
            <a:off x="4905337" y="2314649"/>
            <a:ext cx="5951" cy="65786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6F6248-387D-8C44-B6F6-C570125ED837}"/>
              </a:ext>
            </a:extLst>
          </p:cNvPr>
          <p:cNvCxnSpPr>
            <a:cxnSpLocks/>
          </p:cNvCxnSpPr>
          <p:nvPr/>
        </p:nvCxnSpPr>
        <p:spPr>
          <a:xfrm flipV="1">
            <a:off x="8893277" y="3036780"/>
            <a:ext cx="784185" cy="1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1018F164-FF40-A147-8773-686CF6D2BB9E}"/>
              </a:ext>
            </a:extLst>
          </p:cNvPr>
          <p:cNvSpPr/>
          <p:nvPr/>
        </p:nvSpPr>
        <p:spPr>
          <a:xfrm>
            <a:off x="9699057" y="2499357"/>
            <a:ext cx="1470677" cy="1100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Website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55AFFB-3D9A-2F48-BBFA-460D73B91EB4}"/>
              </a:ext>
            </a:extLst>
          </p:cNvPr>
          <p:cNvSpPr/>
          <p:nvPr/>
        </p:nvSpPr>
        <p:spPr>
          <a:xfrm>
            <a:off x="7598777" y="3768455"/>
            <a:ext cx="1130958" cy="9694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Live Data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799BCF55-78EB-9842-96A0-087171FA8EEB}"/>
              </a:ext>
            </a:extLst>
          </p:cNvPr>
          <p:cNvSpPr/>
          <p:nvPr/>
        </p:nvSpPr>
        <p:spPr>
          <a:xfrm>
            <a:off x="10057731" y="1065718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8707FF7F-71A5-3746-8A19-BF45483747E8}"/>
              </a:ext>
            </a:extLst>
          </p:cNvPr>
          <p:cNvSpPr/>
          <p:nvPr/>
        </p:nvSpPr>
        <p:spPr>
          <a:xfrm>
            <a:off x="9482521" y="711467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DDC291-DCE4-4B4B-9BF0-54B04A145057}"/>
              </a:ext>
            </a:extLst>
          </p:cNvPr>
          <p:cNvSpPr txBox="1"/>
          <p:nvPr/>
        </p:nvSpPr>
        <p:spPr>
          <a:xfrm>
            <a:off x="10225705" y="1076480"/>
            <a:ext cx="145297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front end will be available through a website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3E7C3A-197F-1C4D-AE0D-647361D0B66D}"/>
              </a:ext>
            </a:extLst>
          </p:cNvPr>
          <p:cNvSpPr txBox="1"/>
          <p:nvPr/>
        </p:nvSpPr>
        <p:spPr>
          <a:xfrm>
            <a:off x="9537102" y="773056"/>
            <a:ext cx="21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90DAE2-E810-7641-918D-5B1B4239BB35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0434396" y="1867754"/>
            <a:ext cx="0" cy="63160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7DEFCAA-CA2D-9043-A3C7-98CCA4D990A5}"/>
              </a:ext>
            </a:extLst>
          </p:cNvPr>
          <p:cNvSpPr/>
          <p:nvPr/>
        </p:nvSpPr>
        <p:spPr>
          <a:xfrm>
            <a:off x="7688790" y="1280756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4399C6-4FAA-6940-ABC5-C24F3AFF10B6}"/>
              </a:ext>
            </a:extLst>
          </p:cNvPr>
          <p:cNvSpPr txBox="1"/>
          <p:nvPr/>
        </p:nvSpPr>
        <p:spPr>
          <a:xfrm>
            <a:off x="7717220" y="1385396"/>
            <a:ext cx="1598174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Deployed Model will be hosted on the cloud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C8AE1CA-9366-8449-951D-2043AF62CF09}"/>
              </a:ext>
            </a:extLst>
          </p:cNvPr>
          <p:cNvSpPr/>
          <p:nvPr/>
        </p:nvSpPr>
        <p:spPr>
          <a:xfrm>
            <a:off x="7108039" y="939546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8E5AA5-0622-E649-A480-E072120BE0BD}"/>
              </a:ext>
            </a:extLst>
          </p:cNvPr>
          <p:cNvSpPr txBox="1"/>
          <p:nvPr/>
        </p:nvSpPr>
        <p:spPr>
          <a:xfrm>
            <a:off x="7162767" y="1040060"/>
            <a:ext cx="47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14F174F-8204-8F4A-9F89-0F8B5984AB75}"/>
              </a:ext>
            </a:extLst>
          </p:cNvPr>
          <p:cNvCxnSpPr>
            <a:cxnSpLocks/>
          </p:cNvCxnSpPr>
          <p:nvPr/>
        </p:nvCxnSpPr>
        <p:spPr>
          <a:xfrm>
            <a:off x="8230681" y="2157101"/>
            <a:ext cx="782" cy="57375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0474F2F-1016-6B47-A444-271BE22CE5F1}"/>
              </a:ext>
            </a:extLst>
          </p:cNvPr>
          <p:cNvSpPr txBox="1"/>
          <p:nvPr/>
        </p:nvSpPr>
        <p:spPr>
          <a:xfrm>
            <a:off x="195461" y="62112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Delivery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95DAB-2929-E942-9C4E-3D7C57BCC7BD}"/>
              </a:ext>
            </a:extLst>
          </p:cNvPr>
          <p:cNvSpPr txBox="1"/>
          <p:nvPr/>
        </p:nvSpPr>
        <p:spPr>
          <a:xfrm>
            <a:off x="1396604" y="4897713"/>
            <a:ext cx="9708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Biggest task would be Data Integration as that is where you can get the data for the modelling part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will be accessed through a website where you will be able to predict whether a given New Business Policy will be an Attritional Policy.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06A85F6-FFDA-2C42-B41E-8B8BF2F30B17}"/>
              </a:ext>
            </a:extLst>
          </p:cNvPr>
          <p:cNvSpPr/>
          <p:nvPr/>
        </p:nvSpPr>
        <p:spPr>
          <a:xfrm>
            <a:off x="5410137" y="2743944"/>
            <a:ext cx="1371662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978A924F-CB5C-E24C-86D9-9E0EC1778ABB}"/>
              </a:ext>
            </a:extLst>
          </p:cNvPr>
          <p:cNvSpPr/>
          <p:nvPr/>
        </p:nvSpPr>
        <p:spPr>
          <a:xfrm>
            <a:off x="3030716" y="2743944"/>
            <a:ext cx="1371662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929427-C073-1F4F-8A54-D88F157FB34A}"/>
              </a:ext>
            </a:extLst>
          </p:cNvPr>
          <p:cNvSpPr txBox="1"/>
          <p:nvPr/>
        </p:nvSpPr>
        <p:spPr>
          <a:xfrm>
            <a:off x="5345354" y="2770342"/>
            <a:ext cx="1414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Data</a:t>
            </a:r>
            <a:endParaRPr lang="en-US" sz="1400" b="1" spc="3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76A9AF-48B9-A743-867F-995C25787812}"/>
              </a:ext>
            </a:extLst>
          </p:cNvPr>
          <p:cNvSpPr txBox="1"/>
          <p:nvPr/>
        </p:nvSpPr>
        <p:spPr>
          <a:xfrm>
            <a:off x="2986606" y="2766825"/>
            <a:ext cx="1414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Historical Data</a:t>
            </a:r>
            <a:endParaRPr lang="en-US" sz="1400" b="1" spc="3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32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298E-FC69-9743-B6F9-26E882A2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6" y="247013"/>
            <a:ext cx="7474172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49FF9-97C1-0F43-BCB1-9B8FD17E8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6" y="1696131"/>
            <a:ext cx="6467867" cy="1325564"/>
          </a:xfrm>
        </p:spPr>
        <p:txBody>
          <a:bodyPr anchor="ctr">
            <a:noAutofit/>
          </a:bodyPr>
          <a:lstStyle/>
          <a:p>
            <a:r>
              <a:rPr lang="en-US" sz="1800" dirty="0"/>
              <a:t>This model would enable underwriters to charge premiums and customize products accordingly.</a:t>
            </a:r>
          </a:p>
          <a:p>
            <a:r>
              <a:rPr lang="en-US" sz="1800" dirty="0"/>
              <a:t>Based on how likely the potential client/driver is to make claims the risk can be foreseen.</a:t>
            </a:r>
          </a:p>
          <a:p>
            <a:r>
              <a:rPr lang="en-US" sz="1800" dirty="0"/>
              <a:t>Although the models have been optimized for Auto Insurance it can fine tuned for other forms of Retail Insurance as well.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68ED5679-4976-45A2-8FD2-96F577D42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005657-F3BA-A44B-9851-B1DC676D37AC}"/>
              </a:ext>
            </a:extLst>
          </p:cNvPr>
          <p:cNvSpPr txBox="1">
            <a:spLocks/>
          </p:cNvSpPr>
          <p:nvPr/>
        </p:nvSpPr>
        <p:spPr>
          <a:xfrm>
            <a:off x="1136426" y="317352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/>
                </a:solidFill>
              </a:rPr>
              <a:t>Next Steps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6DA68E-1053-E844-9DDB-C37D36A861E8}"/>
              </a:ext>
            </a:extLst>
          </p:cNvPr>
          <p:cNvSpPr txBox="1">
            <a:spLocks/>
          </p:cNvSpPr>
          <p:nvPr/>
        </p:nvSpPr>
        <p:spPr>
          <a:xfrm>
            <a:off x="1136425" y="4592702"/>
            <a:ext cx="6467867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gaps in this project would be to source data for both the models from the same source/organization.</a:t>
            </a:r>
          </a:p>
          <a:p>
            <a:r>
              <a:rPr lang="en-US" sz="1800" dirty="0"/>
              <a:t>This would allow for better data exploration and feature selection.</a:t>
            </a:r>
          </a:p>
          <a:p>
            <a:r>
              <a:rPr lang="en-US" sz="1800" dirty="0"/>
              <a:t>Creating a front end would require hiring a Web Developer and a UX Designer</a:t>
            </a:r>
          </a:p>
        </p:txBody>
      </p:sp>
    </p:spTree>
    <p:extLst>
      <p:ext uri="{BB962C8B-B14F-4D97-AF65-F5344CB8AC3E}">
        <p14:creationId xmlns:p14="http://schemas.microsoft.com/office/powerpoint/2010/main" val="2837702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B3FB-0C0F-DF41-AF51-575F57D6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Supporting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63A9-0FBC-FF4E-99A6-E8FFF93CF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974" y="1953127"/>
            <a:ext cx="8201720" cy="4197302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/>
              <a:t>Model 1 Claim Prediction </a:t>
            </a:r>
            <a:r>
              <a:rPr lang="en-US" sz="3200" dirty="0" err="1"/>
              <a:t>EDA.ipynb</a:t>
            </a:r>
            <a:endParaRPr lang="en-US" sz="3200" dirty="0"/>
          </a:p>
          <a:p>
            <a:r>
              <a:rPr lang="en-US" sz="3200" dirty="0"/>
              <a:t>Model 1 Claim Prediction </a:t>
            </a:r>
            <a:r>
              <a:rPr lang="en-US" sz="3200" dirty="0" err="1"/>
              <a:t>Modelling.ipynb</a:t>
            </a:r>
            <a:endParaRPr lang="en-US" sz="3200" dirty="0"/>
          </a:p>
          <a:p>
            <a:r>
              <a:rPr lang="en-US" sz="3200" dirty="0"/>
              <a:t>Model 2 Loss Ratio Prediction </a:t>
            </a:r>
            <a:r>
              <a:rPr lang="en-US" sz="3200" dirty="0" err="1"/>
              <a:t>EDA.ipynb</a:t>
            </a:r>
            <a:endParaRPr lang="en-US" sz="3200" dirty="0"/>
          </a:p>
          <a:p>
            <a:r>
              <a:rPr lang="en-US" sz="3200" dirty="0"/>
              <a:t>Model 2 Loss Ratio Prediction </a:t>
            </a:r>
            <a:r>
              <a:rPr lang="en-US" sz="3200" dirty="0" err="1"/>
              <a:t>Modelling.ipynb</a:t>
            </a:r>
            <a:endParaRPr lang="en-US" sz="3200" dirty="0"/>
          </a:p>
          <a:p>
            <a:r>
              <a:rPr lang="en-US" sz="3200" dirty="0"/>
              <a:t>Documentation Word File</a:t>
            </a:r>
          </a:p>
          <a:p>
            <a:pPr marL="0" indent="0">
              <a:buNone/>
            </a:pPr>
            <a:r>
              <a:rPr lang="en-AU" sz="3200" dirty="0">
                <a:hlinkClick r:id="rId2"/>
              </a:rPr>
              <a:t>https://github.com/DSIA-Education/DSIA-SYD-March-2019/tree/master/Sanjee/Capstone%20Project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57DC7123-54C0-4DA6-86F7-795DD47DA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73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89BB2-6128-3D47-A9F5-D5F4B38F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E216486-8423-464D-87FF-11614A5B2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60EDA8-EF40-9E4C-9EF8-045DA0265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25AB27-70C5-4D09-8011-4DA383409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973483"/>
              </p:ext>
            </p:extLst>
          </p:nvPr>
        </p:nvGraphicFramePr>
        <p:xfrm>
          <a:off x="5010150" y="359229"/>
          <a:ext cx="6492875" cy="586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66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33817-6350-1A42-BDD3-4A0F3639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DEFINE: SCOPE OF PROJECT</a:t>
            </a:r>
          </a:p>
        </p:txBody>
      </p:sp>
    </p:spTree>
    <p:extLst>
      <p:ext uri="{BB962C8B-B14F-4D97-AF65-F5344CB8AC3E}">
        <p14:creationId xmlns:p14="http://schemas.microsoft.com/office/powerpoint/2010/main" val="207965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37696" y="1177484"/>
            <a:ext cx="7479789" cy="3282151"/>
            <a:chOff x="2247473" y="1076093"/>
            <a:chExt cx="7479789" cy="3282151"/>
          </a:xfrm>
        </p:grpSpPr>
        <p:sp>
          <p:nvSpPr>
            <p:cNvPr id="6" name="Oval 5"/>
            <p:cNvSpPr/>
            <p:nvPr/>
          </p:nvSpPr>
          <p:spPr>
            <a:xfrm>
              <a:off x="2247473" y="2069719"/>
              <a:ext cx="1356538" cy="1319855"/>
            </a:xfrm>
            <a:prstGeom prst="ellipse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93683" y="2493053"/>
              <a:ext cx="1057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0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Client</a:t>
              </a:r>
              <a:endParaRPr lang="en-US" sz="20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H="1" flipV="1">
              <a:off x="3619693" y="2856985"/>
              <a:ext cx="1533307" cy="11876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V="1">
              <a:off x="6142289" y="3278743"/>
              <a:ext cx="0" cy="587059"/>
            </a:xfrm>
            <a:prstGeom prst="line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3049520" y="1076093"/>
              <a:ext cx="2337656" cy="830857"/>
              <a:chOff x="976411" y="948776"/>
              <a:chExt cx="3307701" cy="1175634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976411" y="948776"/>
                <a:ext cx="3307701" cy="1175634"/>
                <a:chOff x="2542273" y="948776"/>
                <a:chExt cx="3307701" cy="11756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2542273" y="1029290"/>
                  <a:ext cx="3307701" cy="1095120"/>
                  <a:chOff x="2542273" y="1029290"/>
                  <a:chExt cx="3307701" cy="1095120"/>
                </a:xfrm>
              </p:grpSpPr>
              <p:sp>
                <p:nvSpPr>
                  <p:cNvPr id="19" name="Freeform 18"/>
                  <p:cNvSpPr/>
                  <p:nvPr/>
                </p:nvSpPr>
                <p:spPr>
                  <a:xfrm>
                    <a:off x="2542273" y="1029290"/>
                    <a:ext cx="813902" cy="1095120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/>
                  <p:cNvSpPr/>
                  <p:nvPr/>
                </p:nvSpPr>
                <p:spPr>
                  <a:xfrm>
                    <a:off x="3349048" y="1379938"/>
                    <a:ext cx="2500926" cy="740024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621394" y="948776"/>
                  <a:ext cx="311151" cy="1001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2062828" y="1350704"/>
                <a:ext cx="1608986" cy="74033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D" sz="280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Sales</a:t>
                </a:r>
                <a:endParaRPr lang="en-US" sz="280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598771" y="3471246"/>
              <a:ext cx="2350120" cy="886998"/>
              <a:chOff x="3168549" y="4480976"/>
              <a:chExt cx="3325338" cy="1255070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3168549" y="4480976"/>
                <a:ext cx="3325338" cy="1190046"/>
                <a:chOff x="4014737" y="4258543"/>
                <a:chExt cx="3325338" cy="1190046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014737" y="4353469"/>
                  <a:ext cx="3325338" cy="1095120"/>
                  <a:chOff x="1649194" y="782392"/>
                  <a:chExt cx="4819097" cy="1587054"/>
                </a:xfrm>
              </p:grpSpPr>
              <p:sp>
                <p:nvSpPr>
                  <p:cNvPr id="29" name="Freeform 28"/>
                  <p:cNvSpPr/>
                  <p:nvPr/>
                </p:nvSpPr>
                <p:spPr>
                  <a:xfrm>
                    <a:off x="1649194" y="782392"/>
                    <a:ext cx="1179511" cy="1587054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ight Arrow 30"/>
                  <p:cNvSpPr/>
                  <p:nvPr/>
                </p:nvSpPr>
                <p:spPr>
                  <a:xfrm>
                    <a:off x="2828705" y="1490460"/>
                    <a:ext cx="3639586" cy="873535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1" name="TextBox 50"/>
                <p:cNvSpPr txBox="1"/>
                <p:nvPr/>
              </p:nvSpPr>
              <p:spPr>
                <a:xfrm>
                  <a:off x="4137441" y="4258543"/>
                  <a:ext cx="311151" cy="1001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2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3989002" y="4995709"/>
                <a:ext cx="2240082" cy="74033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D" sz="280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Claims</a:t>
                </a:r>
                <a:endParaRPr lang="en-US" sz="280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8394922" y="2450364"/>
              <a:ext cx="1324911" cy="716553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10604" y="2574078"/>
              <a:ext cx="1316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0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Insurer</a:t>
              </a:r>
              <a:endParaRPr lang="en-US" sz="20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3594234" y="234995"/>
            <a:ext cx="57053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Insurance Business Model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86970" y="4815343"/>
            <a:ext cx="10018059" cy="1616088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352197" y="4801818"/>
            <a:ext cx="9622611" cy="1569660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0" dirty="0">
                <a:solidFill>
                  <a:schemeClr val="bg1"/>
                </a:solidFill>
                <a:cs typeface="Segoe UI Light" panose="020B0502040204020203" pitchFamily="34" charset="0"/>
              </a:rPr>
              <a:t>Business objective is to increase profitability for the Underwriting Agency and Insurers in the long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0" dirty="0">
                <a:solidFill>
                  <a:schemeClr val="bg1"/>
                </a:solidFill>
                <a:cs typeface="Segoe UI Light" panose="020B0502040204020203" pitchFamily="34" charset="0"/>
              </a:rPr>
              <a:t>This can be done by foreseeing the likelihood of claim when writing a New Business policy.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1472C7-47AC-40EB-8AB6-8771DC36E63A}"/>
              </a:ext>
            </a:extLst>
          </p:cNvPr>
          <p:cNvGrpSpPr/>
          <p:nvPr/>
        </p:nvGrpSpPr>
        <p:grpSpPr>
          <a:xfrm>
            <a:off x="-1" y="6785954"/>
            <a:ext cx="12192001" cy="87035"/>
            <a:chOff x="-1" y="6655633"/>
            <a:chExt cx="12192001" cy="2173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76F730-D131-4FD9-8825-82A16AABAB84}"/>
                </a:ext>
              </a:extLst>
            </p:cNvPr>
            <p:cNvSpPr/>
            <p:nvPr/>
          </p:nvSpPr>
          <p:spPr>
            <a:xfrm>
              <a:off x="6096000" y="6655633"/>
              <a:ext cx="3381829" cy="217357"/>
            </a:xfrm>
            <a:prstGeom prst="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439C9D-F18D-413A-B25E-0DA8B44F529C}"/>
                </a:ext>
              </a:extLst>
            </p:cNvPr>
            <p:cNvSpPr/>
            <p:nvPr/>
          </p:nvSpPr>
          <p:spPr>
            <a:xfrm>
              <a:off x="9477829" y="6655633"/>
              <a:ext cx="2714171" cy="217357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CD5833-CF0B-4636-A793-31FCB203FC41}"/>
                </a:ext>
              </a:extLst>
            </p:cNvPr>
            <p:cNvSpPr/>
            <p:nvPr/>
          </p:nvSpPr>
          <p:spPr>
            <a:xfrm>
              <a:off x="-1" y="6655633"/>
              <a:ext cx="6132513" cy="2173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A212BC3-8F5F-4A4C-8008-4A970B91B427}"/>
              </a:ext>
            </a:extLst>
          </p:cNvPr>
          <p:cNvSpPr/>
          <p:nvPr/>
        </p:nvSpPr>
        <p:spPr>
          <a:xfrm>
            <a:off x="5171632" y="2507026"/>
            <a:ext cx="1967318" cy="8330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Underwriting Agency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0D21AB-CF16-EA49-B9DE-6868AC2CBE91}"/>
              </a:ext>
            </a:extLst>
          </p:cNvPr>
          <p:cNvCxnSpPr>
            <a:cxnSpLocks/>
          </p:cNvCxnSpPr>
          <p:nvPr/>
        </p:nvCxnSpPr>
        <p:spPr>
          <a:xfrm flipH="1" flipV="1">
            <a:off x="7167359" y="2945112"/>
            <a:ext cx="1185780" cy="9814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1CF227-A5B0-1D42-8F63-0B6D72CC37E8}"/>
              </a:ext>
            </a:extLst>
          </p:cNvPr>
          <p:cNvCxnSpPr>
            <a:cxnSpLocks/>
          </p:cNvCxnSpPr>
          <p:nvPr/>
        </p:nvCxnSpPr>
        <p:spPr>
          <a:xfrm>
            <a:off x="4376108" y="2005198"/>
            <a:ext cx="0" cy="92819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445DC24-1983-634B-9331-7468FE390274}"/>
              </a:ext>
            </a:extLst>
          </p:cNvPr>
          <p:cNvCxnSpPr>
            <a:cxnSpLocks/>
          </p:cNvCxnSpPr>
          <p:nvPr/>
        </p:nvCxnSpPr>
        <p:spPr>
          <a:xfrm>
            <a:off x="6569740" y="2022492"/>
            <a:ext cx="0" cy="48453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58E500A-EAD8-2B4D-B855-F2F7E453B76F}"/>
              </a:ext>
            </a:extLst>
          </p:cNvPr>
          <p:cNvCxnSpPr>
            <a:cxnSpLocks/>
          </p:cNvCxnSpPr>
          <p:nvPr/>
        </p:nvCxnSpPr>
        <p:spPr>
          <a:xfrm>
            <a:off x="2912815" y="4085480"/>
            <a:ext cx="1724499" cy="0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399F68-086E-1341-8255-4713EEFEDA56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915965" y="3490965"/>
            <a:ext cx="0" cy="594515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8D23FB-956B-2742-A27B-0C4D6AE7D503}"/>
              </a:ext>
            </a:extLst>
          </p:cNvPr>
          <p:cNvSpPr txBox="1"/>
          <p:nvPr/>
        </p:nvSpPr>
        <p:spPr>
          <a:xfrm>
            <a:off x="0" y="0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Define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596964-3666-2149-B18A-FDD5FEBD8715}"/>
              </a:ext>
            </a:extLst>
          </p:cNvPr>
          <p:cNvCxnSpPr>
            <a:cxnSpLocks/>
          </p:cNvCxnSpPr>
          <p:nvPr/>
        </p:nvCxnSpPr>
        <p:spPr>
          <a:xfrm>
            <a:off x="9143744" y="2065801"/>
            <a:ext cx="0" cy="48453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 Diagonal Corner of Rectangle 36">
            <a:extLst>
              <a:ext uri="{FF2B5EF4-FFF2-40B4-BE49-F238E27FC236}">
                <a16:creationId xmlns:a16="http://schemas.microsoft.com/office/drawing/2014/main" id="{C4E072FE-D2CC-984F-A607-342EF6AAEBAF}"/>
              </a:ext>
            </a:extLst>
          </p:cNvPr>
          <p:cNvSpPr/>
          <p:nvPr/>
        </p:nvSpPr>
        <p:spPr>
          <a:xfrm>
            <a:off x="6068522" y="1395667"/>
            <a:ext cx="1275541" cy="60899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340902-D4E0-DA4C-B0DE-D83F0A10325D}"/>
              </a:ext>
            </a:extLst>
          </p:cNvPr>
          <p:cNvSpPr txBox="1"/>
          <p:nvPr/>
        </p:nvSpPr>
        <p:spPr>
          <a:xfrm>
            <a:off x="6163503" y="1344803"/>
            <a:ext cx="156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&amp; Operations</a:t>
            </a:r>
          </a:p>
        </p:txBody>
      </p:sp>
      <p:sp>
        <p:nvSpPr>
          <p:cNvPr id="77" name="Round Diagonal Corner of Rectangle 76">
            <a:extLst>
              <a:ext uri="{FF2B5EF4-FFF2-40B4-BE49-F238E27FC236}">
                <a16:creationId xmlns:a16="http://schemas.microsoft.com/office/drawing/2014/main" id="{CF03A21D-6801-0745-9FF2-23B4ACFC269C}"/>
              </a:ext>
            </a:extLst>
          </p:cNvPr>
          <p:cNvSpPr/>
          <p:nvPr/>
        </p:nvSpPr>
        <p:spPr>
          <a:xfrm>
            <a:off x="8522091" y="1426869"/>
            <a:ext cx="1275541" cy="60899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2CB5CB-C32E-E24B-874C-E612891D6624}"/>
              </a:ext>
            </a:extLst>
          </p:cNvPr>
          <p:cNvSpPr txBox="1"/>
          <p:nvPr/>
        </p:nvSpPr>
        <p:spPr>
          <a:xfrm>
            <a:off x="8528770" y="1419470"/>
            <a:ext cx="156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Undertakes the Liability</a:t>
            </a:r>
          </a:p>
        </p:txBody>
      </p:sp>
    </p:spTree>
    <p:extLst>
      <p:ext uri="{BB962C8B-B14F-4D97-AF65-F5344CB8AC3E}">
        <p14:creationId xmlns:p14="http://schemas.microsoft.com/office/powerpoint/2010/main" val="143896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521D9A-D12D-40A9-AD23-A1AD8AA76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890157"/>
              </p:ext>
            </p:extLst>
          </p:nvPr>
        </p:nvGraphicFramePr>
        <p:xfrm>
          <a:off x="3827428" y="2012106"/>
          <a:ext cx="7518973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88EED-6C30-264F-A380-8000FCF564C0}"/>
              </a:ext>
            </a:extLst>
          </p:cNvPr>
          <p:cNvSpPr/>
          <p:nvPr/>
        </p:nvSpPr>
        <p:spPr>
          <a:xfrm>
            <a:off x="2224292" y="1269088"/>
            <a:ext cx="9126967" cy="1422218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34E59-492E-5541-AA3C-3666F5E8370B}"/>
              </a:ext>
            </a:extLst>
          </p:cNvPr>
          <p:cNvSpPr/>
          <p:nvPr/>
        </p:nvSpPr>
        <p:spPr>
          <a:xfrm>
            <a:off x="2449137" y="1356157"/>
            <a:ext cx="8997876" cy="13388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Passive Policies: Policies that have low probability of a claim.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Attritional Policies: Policies that have high probability of a claim.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1D117-7DCD-6A4F-9ADA-3BBCBD28F55B}"/>
              </a:ext>
            </a:extLst>
          </p:cNvPr>
          <p:cNvSpPr txBox="1"/>
          <p:nvPr/>
        </p:nvSpPr>
        <p:spPr>
          <a:xfrm>
            <a:off x="0" y="-39757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Define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D9DA1-21B2-EB46-9AB2-E0E62CB4C452}"/>
              </a:ext>
            </a:extLst>
          </p:cNvPr>
          <p:cNvSpPr txBox="1"/>
          <p:nvPr/>
        </p:nvSpPr>
        <p:spPr>
          <a:xfrm>
            <a:off x="5025339" y="4887825"/>
            <a:ext cx="6729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If Attritional Policy is predicted: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Charge more premium than what is currently charged.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Reduce benefits attached to the product.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196E3A-2BD9-C14C-96AE-4BE53185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87" y="-126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Passive vs Attritional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1892D5D8-ECCE-BA4A-818A-5A35D06ECF49}"/>
              </a:ext>
            </a:extLst>
          </p:cNvPr>
          <p:cNvSpPr/>
          <p:nvPr/>
        </p:nvSpPr>
        <p:spPr>
          <a:xfrm>
            <a:off x="208629" y="3951277"/>
            <a:ext cx="3277702" cy="132556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Question</a:t>
            </a:r>
          </a:p>
        </p:txBody>
      </p:sp>
    </p:spTree>
    <p:extLst>
      <p:ext uri="{BB962C8B-B14F-4D97-AF65-F5344CB8AC3E}">
        <p14:creationId xmlns:p14="http://schemas.microsoft.com/office/powerpoint/2010/main" val="125304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065052" y="1054084"/>
            <a:ext cx="7859576" cy="2471415"/>
            <a:chOff x="2700787" y="861931"/>
            <a:chExt cx="5403182" cy="2537470"/>
          </a:xfrm>
        </p:grpSpPr>
        <p:sp>
          <p:nvSpPr>
            <p:cNvPr id="6" name="Oval 5"/>
            <p:cNvSpPr/>
            <p:nvPr/>
          </p:nvSpPr>
          <p:spPr>
            <a:xfrm>
              <a:off x="2715855" y="2404023"/>
              <a:ext cx="777494" cy="9953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13158" y="2482847"/>
              <a:ext cx="777494" cy="75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4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New Business Policy</a:t>
              </a:r>
              <a:endParaRPr lang="en-US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V="1">
              <a:off x="3512298" y="2899155"/>
              <a:ext cx="594301" cy="1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 flipV="1">
              <a:off x="5002701" y="2873055"/>
              <a:ext cx="695955" cy="22822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700787" y="861931"/>
              <a:ext cx="1928752" cy="1190475"/>
              <a:chOff x="482967" y="645743"/>
              <a:chExt cx="2729115" cy="1684481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482967" y="645743"/>
                <a:ext cx="2729115" cy="1684481"/>
                <a:chOff x="2048829" y="645743"/>
                <a:chExt cx="2729115" cy="1684481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2048829" y="645743"/>
                  <a:ext cx="2729115" cy="1684481"/>
                  <a:chOff x="2048829" y="645743"/>
                  <a:chExt cx="2729115" cy="1684481"/>
                </a:xfrm>
              </p:grpSpPr>
              <p:sp>
                <p:nvSpPr>
                  <p:cNvPr id="19" name="Freeform 18"/>
                  <p:cNvSpPr/>
                  <p:nvPr/>
                </p:nvSpPr>
                <p:spPr>
                  <a:xfrm>
                    <a:off x="2048829" y="645743"/>
                    <a:ext cx="813902" cy="1684481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/>
                  <p:cNvSpPr/>
                  <p:nvPr/>
                </p:nvSpPr>
                <p:spPr>
                  <a:xfrm>
                    <a:off x="2862731" y="1189385"/>
                    <a:ext cx="1915213" cy="1138731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222519" y="762291"/>
                  <a:ext cx="311151" cy="1028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1352024" y="1276810"/>
                <a:ext cx="1761832" cy="93897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D" sz="120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Predict whether likely to have a claim</a:t>
                </a:r>
                <a:endParaRPr lang="en-US" sz="120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109756" y="2597794"/>
              <a:ext cx="942969" cy="599653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58350" y="2552663"/>
              <a:ext cx="1045619" cy="663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Predict New Business Policy Type</a:t>
              </a:r>
              <a:endParaRPr lang="en-US" sz="12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553717" y="236490"/>
            <a:ext cx="3194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6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Pipeline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65052" y="5132774"/>
            <a:ext cx="10018059" cy="1431258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257244" y="5124998"/>
            <a:ext cx="9861416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order to help categorize a New Business policy: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be using 2 different models for this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first model will predict if a policy is likely to have a claim at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likely to have a claim then proceed to the second model to categorize the type of New Business policy.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1472C7-47AC-40EB-8AB6-8771DC36E63A}"/>
              </a:ext>
            </a:extLst>
          </p:cNvPr>
          <p:cNvGrpSpPr/>
          <p:nvPr/>
        </p:nvGrpSpPr>
        <p:grpSpPr>
          <a:xfrm>
            <a:off x="-1" y="6785954"/>
            <a:ext cx="12192001" cy="87035"/>
            <a:chOff x="-1" y="6655633"/>
            <a:chExt cx="12192001" cy="2173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76F730-D131-4FD9-8825-82A16AABAB84}"/>
                </a:ext>
              </a:extLst>
            </p:cNvPr>
            <p:cNvSpPr/>
            <p:nvPr/>
          </p:nvSpPr>
          <p:spPr>
            <a:xfrm>
              <a:off x="6096000" y="6655633"/>
              <a:ext cx="3381829" cy="217357"/>
            </a:xfrm>
            <a:prstGeom prst="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439C9D-F18D-413A-B25E-0DA8B44F529C}"/>
                </a:ext>
              </a:extLst>
            </p:cNvPr>
            <p:cNvSpPr/>
            <p:nvPr/>
          </p:nvSpPr>
          <p:spPr>
            <a:xfrm>
              <a:off x="9477829" y="6655633"/>
              <a:ext cx="2714171" cy="217357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CD5833-CF0B-4636-A793-31FCB203FC41}"/>
                </a:ext>
              </a:extLst>
            </p:cNvPr>
            <p:cNvSpPr/>
            <p:nvPr/>
          </p:nvSpPr>
          <p:spPr>
            <a:xfrm>
              <a:off x="-1" y="6655633"/>
              <a:ext cx="6132513" cy="2173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0D21AB-CF16-EA49-B9DE-6868AC2CBE91}"/>
              </a:ext>
            </a:extLst>
          </p:cNvPr>
          <p:cNvCxnSpPr>
            <a:cxnSpLocks/>
          </p:cNvCxnSpPr>
          <p:nvPr/>
        </p:nvCxnSpPr>
        <p:spPr>
          <a:xfrm flipV="1">
            <a:off x="6608487" y="3012854"/>
            <a:ext cx="869938" cy="3321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1CF227-A5B0-1D42-8F63-0B6D72CC37E8}"/>
              </a:ext>
            </a:extLst>
          </p:cNvPr>
          <p:cNvCxnSpPr>
            <a:cxnSpLocks/>
          </p:cNvCxnSpPr>
          <p:nvPr/>
        </p:nvCxnSpPr>
        <p:spPr>
          <a:xfrm>
            <a:off x="2736863" y="2238526"/>
            <a:ext cx="6739" cy="76755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F3F93BA1-C677-DD46-84DB-32F509C086C4}"/>
              </a:ext>
            </a:extLst>
          </p:cNvPr>
          <p:cNvSpPr/>
          <p:nvPr/>
        </p:nvSpPr>
        <p:spPr>
          <a:xfrm>
            <a:off x="5137389" y="1455701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B8FF9424-91C9-CE43-ABF5-BCC11009255E}"/>
              </a:ext>
            </a:extLst>
          </p:cNvPr>
          <p:cNvSpPr/>
          <p:nvPr/>
        </p:nvSpPr>
        <p:spPr>
          <a:xfrm>
            <a:off x="4562179" y="1115414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CF4A8D-F9D1-D744-9CB4-491AF3CE705F}"/>
              </a:ext>
            </a:extLst>
          </p:cNvPr>
          <p:cNvSpPr txBox="1"/>
          <p:nvPr/>
        </p:nvSpPr>
        <p:spPr>
          <a:xfrm>
            <a:off x="5154087" y="1444820"/>
            <a:ext cx="14529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20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likely to have a claim predict type of policy</a:t>
            </a:r>
            <a:endParaRPr lang="en-US" sz="120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58E500A-EAD8-2B4D-B855-F2F7E453B76F}"/>
              </a:ext>
            </a:extLst>
          </p:cNvPr>
          <p:cNvCxnSpPr>
            <a:cxnSpLocks/>
          </p:cNvCxnSpPr>
          <p:nvPr/>
        </p:nvCxnSpPr>
        <p:spPr>
          <a:xfrm flipV="1">
            <a:off x="10404733" y="3599587"/>
            <a:ext cx="2617" cy="949695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399F68-086E-1341-8255-4713EEFEDA56}"/>
              </a:ext>
            </a:extLst>
          </p:cNvPr>
          <p:cNvCxnSpPr>
            <a:cxnSpLocks/>
          </p:cNvCxnSpPr>
          <p:nvPr/>
        </p:nvCxnSpPr>
        <p:spPr>
          <a:xfrm>
            <a:off x="3665724" y="3429000"/>
            <a:ext cx="0" cy="1127282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0250E7-F919-AB4F-9C96-ECD2A84D04D6}"/>
              </a:ext>
            </a:extLst>
          </p:cNvPr>
          <p:cNvSpPr txBox="1"/>
          <p:nvPr/>
        </p:nvSpPr>
        <p:spPr>
          <a:xfrm>
            <a:off x="5562771" y="2790190"/>
            <a:ext cx="11314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Loss Ratio Prediction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17CC6F-791C-BD4A-A61E-FDAD359C2263}"/>
              </a:ext>
            </a:extLst>
          </p:cNvPr>
          <p:cNvCxnSpPr>
            <a:cxnSpLocks/>
          </p:cNvCxnSpPr>
          <p:nvPr/>
        </p:nvCxnSpPr>
        <p:spPr>
          <a:xfrm flipH="1">
            <a:off x="5112051" y="2243841"/>
            <a:ext cx="8640" cy="75829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6F6248-387D-8C44-B6F6-C570125ED837}"/>
              </a:ext>
            </a:extLst>
          </p:cNvPr>
          <p:cNvCxnSpPr>
            <a:cxnSpLocks/>
          </p:cNvCxnSpPr>
          <p:nvPr/>
        </p:nvCxnSpPr>
        <p:spPr>
          <a:xfrm flipV="1">
            <a:off x="8893277" y="3036780"/>
            <a:ext cx="784185" cy="1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798C5BC-CEC4-5A49-8E8F-FCF94C0B67A4}"/>
              </a:ext>
            </a:extLst>
          </p:cNvPr>
          <p:cNvSpPr txBox="1"/>
          <p:nvPr/>
        </p:nvSpPr>
        <p:spPr>
          <a:xfrm>
            <a:off x="0" y="0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Define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B719AC6-D7BF-6C42-A55B-A8713E676A4B}"/>
              </a:ext>
            </a:extLst>
          </p:cNvPr>
          <p:cNvSpPr/>
          <p:nvPr/>
        </p:nvSpPr>
        <p:spPr>
          <a:xfrm>
            <a:off x="3127906" y="2771540"/>
            <a:ext cx="1259061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 Prediction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5DD8F1B-14E8-224F-B0EF-86617D16B8AC}"/>
              </a:ext>
            </a:extLst>
          </p:cNvPr>
          <p:cNvSpPr/>
          <p:nvPr/>
        </p:nvSpPr>
        <p:spPr>
          <a:xfrm>
            <a:off x="5410137" y="2721548"/>
            <a:ext cx="1371661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Ratio Prediction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7AFD6D-B66D-AC4B-A54D-BF2947AC1D36}"/>
              </a:ext>
            </a:extLst>
          </p:cNvPr>
          <p:cNvSpPr txBox="1"/>
          <p:nvPr/>
        </p:nvSpPr>
        <p:spPr>
          <a:xfrm>
            <a:off x="3223459" y="2411704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F0AF25-B8A6-D642-B61A-53671FBC9356}"/>
              </a:ext>
            </a:extLst>
          </p:cNvPr>
          <p:cNvSpPr txBox="1"/>
          <p:nvPr/>
        </p:nvSpPr>
        <p:spPr>
          <a:xfrm>
            <a:off x="5591908" y="2367171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C6DC2E-D334-5E48-87C3-DE634D9337F7}"/>
              </a:ext>
            </a:extLst>
          </p:cNvPr>
          <p:cNvSpPr txBox="1"/>
          <p:nvPr/>
        </p:nvSpPr>
        <p:spPr>
          <a:xfrm>
            <a:off x="7569692" y="2310216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1CC61E-9EED-354C-B701-BC31CA267E75}"/>
              </a:ext>
            </a:extLst>
          </p:cNvPr>
          <p:cNvSpPr txBox="1"/>
          <p:nvPr/>
        </p:nvSpPr>
        <p:spPr>
          <a:xfrm>
            <a:off x="1323777" y="2184658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BD4A2A-7973-CC4B-B740-B15DF61634A1}"/>
              </a:ext>
            </a:extLst>
          </p:cNvPr>
          <p:cNvCxnSpPr>
            <a:cxnSpLocks/>
          </p:cNvCxnSpPr>
          <p:nvPr/>
        </p:nvCxnSpPr>
        <p:spPr>
          <a:xfrm flipH="1">
            <a:off x="3665724" y="4560914"/>
            <a:ext cx="1145346" cy="5842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854E5E4-E981-EF42-8DA0-1161E03659BF}"/>
              </a:ext>
            </a:extLst>
          </p:cNvPr>
          <p:cNvSpPr/>
          <p:nvPr/>
        </p:nvSpPr>
        <p:spPr>
          <a:xfrm rot="2719509">
            <a:off x="9890126" y="2362998"/>
            <a:ext cx="1029215" cy="1022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6455-8A26-4E4F-A6B9-EDAF882BB62E}"/>
              </a:ext>
            </a:extLst>
          </p:cNvPr>
          <p:cNvSpPr txBox="1"/>
          <p:nvPr/>
        </p:nvSpPr>
        <p:spPr>
          <a:xfrm>
            <a:off x="9984482" y="2404661"/>
            <a:ext cx="112669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Make a Business Decision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465B670C-5453-3A46-B8E4-BEF3A97305E2}"/>
              </a:ext>
            </a:extLst>
          </p:cNvPr>
          <p:cNvSpPr/>
          <p:nvPr/>
        </p:nvSpPr>
        <p:spPr>
          <a:xfrm>
            <a:off x="4771180" y="3898748"/>
            <a:ext cx="575210" cy="1014205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8C40543-6697-2E48-ACC7-9A4EAA33807C}"/>
              </a:ext>
            </a:extLst>
          </p:cNvPr>
          <p:cNvSpPr/>
          <p:nvPr/>
        </p:nvSpPr>
        <p:spPr>
          <a:xfrm>
            <a:off x="5312001" y="4192693"/>
            <a:ext cx="2525377" cy="713178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8587A05-DE49-814B-A4E8-706636B75B8D}"/>
              </a:ext>
            </a:extLst>
          </p:cNvPr>
          <p:cNvSpPr txBox="1"/>
          <p:nvPr/>
        </p:nvSpPr>
        <p:spPr>
          <a:xfrm>
            <a:off x="5346389" y="4210034"/>
            <a:ext cx="2564737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30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not likely to have a claim proceed to Business Decision directly</a:t>
            </a:r>
            <a:endParaRPr lang="en-US" sz="130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44F46B-9C9F-444A-BEC5-E9151FBA1667}"/>
              </a:ext>
            </a:extLst>
          </p:cNvPr>
          <p:cNvSpPr txBox="1"/>
          <p:nvPr/>
        </p:nvSpPr>
        <p:spPr>
          <a:xfrm>
            <a:off x="4631691" y="1186524"/>
            <a:ext cx="319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2EFC3D-360C-3D42-986C-80AEF1AB4B1C}"/>
              </a:ext>
            </a:extLst>
          </p:cNvPr>
          <p:cNvSpPr txBox="1"/>
          <p:nvPr/>
        </p:nvSpPr>
        <p:spPr>
          <a:xfrm>
            <a:off x="4850958" y="3918443"/>
            <a:ext cx="319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7AE4B5A-D052-C14F-AB71-8BB99238EAEF}"/>
              </a:ext>
            </a:extLst>
          </p:cNvPr>
          <p:cNvCxnSpPr>
            <a:cxnSpLocks/>
          </p:cNvCxnSpPr>
          <p:nvPr/>
        </p:nvCxnSpPr>
        <p:spPr>
          <a:xfrm flipH="1">
            <a:off x="7868453" y="4562123"/>
            <a:ext cx="2536280" cy="0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4" name="Round Diagonal Corner of Rectangle 73">
            <a:extLst>
              <a:ext uri="{FF2B5EF4-FFF2-40B4-BE49-F238E27FC236}">
                <a16:creationId xmlns:a16="http://schemas.microsoft.com/office/drawing/2014/main" id="{CB197A69-A204-EB48-BA90-84E8AFF9E039}"/>
              </a:ext>
            </a:extLst>
          </p:cNvPr>
          <p:cNvSpPr/>
          <p:nvPr/>
        </p:nvSpPr>
        <p:spPr>
          <a:xfrm>
            <a:off x="9707085" y="1448115"/>
            <a:ext cx="1275541" cy="60899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402DAA-1445-2443-9FF1-E6154FAA76CA}"/>
              </a:ext>
            </a:extLst>
          </p:cNvPr>
          <p:cNvSpPr txBox="1"/>
          <p:nvPr/>
        </p:nvSpPr>
        <p:spPr>
          <a:xfrm>
            <a:off x="9845965" y="1430081"/>
            <a:ext cx="125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Decision</a:t>
            </a:r>
          </a:p>
        </p:txBody>
      </p:sp>
    </p:spTree>
    <p:extLst>
      <p:ext uri="{BB962C8B-B14F-4D97-AF65-F5344CB8AC3E}">
        <p14:creationId xmlns:p14="http://schemas.microsoft.com/office/powerpoint/2010/main" val="183607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129B7-EDBA-AE44-8941-4EC41BC8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2151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5813A-523F-AF45-8FF7-0F4FC856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Model 1: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Claim Prediction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35453D-0A6A-4BD8-B249-963E88AFE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2596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1F8200-53A7-E044-8FB5-F34C493944BA}"/>
              </a:ext>
            </a:extLst>
          </p:cNvPr>
          <p:cNvSpPr txBox="1"/>
          <p:nvPr/>
        </p:nvSpPr>
        <p:spPr>
          <a:xfrm>
            <a:off x="863029" y="494971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14979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{E973B3ED-79A1-5547-9E68-B8FAA09EC478}tf10001060</Template>
  <TotalTime>6474</TotalTime>
  <Words>1043</Words>
  <Application>Microsoft Macintosh PowerPoint</Application>
  <PresentationFormat>Widescreen</PresentationFormat>
  <Paragraphs>228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Segoe UI Light</vt:lpstr>
      <vt:lpstr>Office Theme</vt:lpstr>
      <vt:lpstr>Auto Insurance Policy Classification</vt:lpstr>
      <vt:lpstr>Bio</vt:lpstr>
      <vt:lpstr>Agenda</vt:lpstr>
      <vt:lpstr>DEFINE: SCOPE OF PROJECT</vt:lpstr>
      <vt:lpstr>PowerPoint Presentation</vt:lpstr>
      <vt:lpstr>Passive vs Attritional</vt:lpstr>
      <vt:lpstr>PowerPoint Presentation</vt:lpstr>
      <vt:lpstr>DESIGN: DATA ANALYSIS</vt:lpstr>
      <vt:lpstr>Model 1:  Claim Prediction Model</vt:lpstr>
      <vt:lpstr>Dataset 1: Claim Prediction Data Source Validation</vt:lpstr>
      <vt:lpstr>Dataset 1: Claim Categories</vt:lpstr>
      <vt:lpstr>Model 2:  Loss Ratio Prediction Model</vt:lpstr>
      <vt:lpstr>Dataset 2: Loss Ratio Prediction Data Source Validation</vt:lpstr>
      <vt:lpstr>Dataset 2: Correlation Plot</vt:lpstr>
      <vt:lpstr>DELIVERY: MODEL EVALUATION</vt:lpstr>
      <vt:lpstr>Workflow</vt:lpstr>
      <vt:lpstr>Model 1 Result Recall: 76% (XGBoost)</vt:lpstr>
      <vt:lpstr>Model 2 Result Recall: 93% (XGBoost)</vt:lpstr>
      <vt:lpstr>Model 2: Receiver Operating Characteristic</vt:lpstr>
      <vt:lpstr>Revenue Model Estimation</vt:lpstr>
      <vt:lpstr>PowerPoint Presentation</vt:lpstr>
      <vt:lpstr>Conclusion</vt:lpstr>
      <vt:lpstr>Supporting Documents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Insurance Policy Classification</dc:title>
  <dc:creator>Sanjee Than</dc:creator>
  <cp:lastModifiedBy>Sanjee Than</cp:lastModifiedBy>
  <cp:revision>122</cp:revision>
  <dcterms:created xsi:type="dcterms:W3CDTF">2019-07-25T12:14:08Z</dcterms:created>
  <dcterms:modified xsi:type="dcterms:W3CDTF">2019-07-31T07:27:39Z</dcterms:modified>
</cp:coreProperties>
</file>